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5"/>
  </p:notesMasterIdLst>
  <p:sldIdLst>
    <p:sldId id="256" r:id="rId5"/>
    <p:sldId id="289" r:id="rId6"/>
    <p:sldId id="461" r:id="rId7"/>
    <p:sldId id="450" r:id="rId8"/>
    <p:sldId id="458" r:id="rId9"/>
    <p:sldId id="460" r:id="rId10"/>
    <p:sldId id="446" r:id="rId11"/>
    <p:sldId id="456" r:id="rId12"/>
    <p:sldId id="471" r:id="rId13"/>
    <p:sldId id="464" r:id="rId14"/>
    <p:sldId id="466" r:id="rId15"/>
    <p:sldId id="448" r:id="rId16"/>
    <p:sldId id="451" r:id="rId17"/>
    <p:sldId id="470" r:id="rId18"/>
    <p:sldId id="445" r:id="rId19"/>
    <p:sldId id="472" r:id="rId20"/>
    <p:sldId id="457" r:id="rId21"/>
    <p:sldId id="455" r:id="rId22"/>
    <p:sldId id="402" r:id="rId23"/>
    <p:sldId id="462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F875C0F-8058-1CC0-E688-5AE98EE9AB91}" name="Honderd, Dirk" initials="" userId="S::dirk.honderd@tilburg.nl::21430258-d897-44fa-b198-ca2ea34c4899" providerId="AD"/>
  <p188:author id="{A6F8A20F-E0B5-9ED8-6271-989361FECE8D}" name="Coppens - Mes, Pascalle" initials="" userId="S::pascalle.coppens@tilburg.nl::455e718a-21a6-49f0-b74d-850b84edf8a8" providerId="AD"/>
  <p188:author id="{9E7F9C12-E3DA-5401-A7E5-D5E360E4FA92}" name="Schuijt, Marian" initials="" userId="S::marian.schuijt@tilburg.nl::2224417f-87af-4b80-a479-6dfad8bf2d06" providerId="AD"/>
  <p188:author id="{AD98A922-72A5-3F10-73C8-164344FB62E6}" name="Werff, Folkert Jan van der" initials="Wd" userId="S::folkert.jan.van.der.werff@tilburg.nl::5205afd3-79b1-49a1-9a0c-3b8997b78df1" providerId="AD"/>
  <p188:author id="{A5A99D3F-3A41-BEEF-BFA4-8A8F49042BB7}" name="Mommers, Miranda" initials="" userId="S::miranda.mommers@tilburg.nl::41655ee3-108b-47d3-ae9a-8f39a244d728" providerId="AD"/>
  <p188:author id="{01A93F46-BB3A-7874-9927-293A7F5CDE9C}" name="Maagt, Sem de" initials="SM" userId="S::sem.de.maagt@tilburg.nl::4ae82669-61fe-44f0-8b99-2332d078f89a" providerId="AD"/>
  <p188:author id="{E8322247-8ABA-1A90-9527-03E164E6AB58}" name="Bennenbroek, Marcel" initials="" userId="S::marcel.bennenbroek@tilburg.nl::4bae40e6-0134-4c53-b3af-aeebecc0d7f8" providerId="AD"/>
  <p188:author id="{AF40A04D-774A-1D95-EF98-3B829EE84C1A}" name="Zoontjens, Nick" initials="NZ" userId="S::nick.zoontjens@tilburg.nl::a146c3af-a84a-4118-9061-28eb5631ee81" providerId="AD"/>
  <p188:author id="{3AD5C56B-9E94-3E49-B78B-F61033071657}" name="Papen, Susanne" initials="PS" userId="S::susanne.papen@tilburg.nl::ae7b3406-2358-44c9-8fdc-c8ded60336b1" providerId="AD"/>
  <p188:author id="{2E9B6B8E-0B52-B253-9C35-9257671CEC76}" name="Melse - Mertens, Nathalie" initials="MN" userId="S::nathalie.melse@tilburg.nl::2c834931-6d3e-443a-b91c-51c5e863716e" providerId="AD"/>
  <p188:author id="{D3F2029A-F69F-CFBA-7FC9-6283FC3C801B}" name="Stokkermans, Maartje" initials="" userId="S::maartje.stokkermans@tilburg.nl::0b82a752-2989-4303-bd0a-c0473a68cabe" providerId="AD"/>
  <p188:author id="{FC765BB1-FE6F-0D22-BF4C-B6012DB3E486}" name="Middelbeek, Lideke" initials="" userId="S::lideke.middelbeek@tilburg.nl::f4abec1a-7075-4003-8578-0ad62aba3e62" providerId="AD"/>
  <p188:author id="{55CFD5B9-6790-388B-0046-07F8725A7549}" name="Sies, Jan-Willem" initials="SJ" userId="S::jan-willem.sies@tilburg.nl::d7a672f6-2d6e-4584-bff4-9fed55b0f79c" providerId="AD"/>
  <p188:author id="{0CBC28C8-B0D6-5326-EB69-DAD141C3DBBC}" name="Stübbe, Belinda" initials="" userId="S::belinda.stubbe@tilburg.nl::efb91a2d-26ec-4acf-9e1b-bcb54518d1ec" providerId="AD"/>
  <p188:author id="{A0010CD9-DF59-8B6C-7100-9A8841268D62}" name="Klaver, Bart" initials="" userId="S::bart.klaver@tilburg.nl::c0d59cef-7568-408c-8e0f-00ecf73091ce" providerId="AD"/>
  <p188:author id="{C03683F0-4640-4A06-EE09-6D07D29AAF42}" name="Kok, Iris de" initials="" userId="S::iris.de.kok@tilburg.nl::89019dff-4e7a-4f9b-9e72-69b7d65a87e1" providerId="AD"/>
  <p188:author id="{89A1CFFB-5F57-9417-F3A1-E2B111B5231E}" name="Beckers, Luc" initials="" userId="S::luc.beckers@tilburg.nl::60125585-6a87-4a05-b8a5-3677e132796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B375"/>
    <a:srgbClr val="000000"/>
    <a:srgbClr val="FF99FF"/>
    <a:srgbClr val="00FFFF"/>
    <a:srgbClr val="6666FF"/>
    <a:srgbClr val="FF00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138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t Klaver" userId="cc87824a74930956" providerId="LiveId" clId="{9721D7D7-60BE-4019-937B-754C1CF6BFFD}"/>
    <pc:docChg chg="undo custSel modSld">
      <pc:chgData name="Bart Klaver" userId="cc87824a74930956" providerId="LiveId" clId="{9721D7D7-60BE-4019-937B-754C1CF6BFFD}" dt="2025-12-09T16:12:03.355" v="21" actId="20577"/>
      <pc:docMkLst>
        <pc:docMk/>
      </pc:docMkLst>
      <pc:sldChg chg="modSp mod">
        <pc:chgData name="Bart Klaver" userId="cc87824a74930956" providerId="LiveId" clId="{9721D7D7-60BE-4019-937B-754C1CF6BFFD}" dt="2025-12-09T16:12:03.355" v="21" actId="20577"/>
        <pc:sldMkLst>
          <pc:docMk/>
          <pc:sldMk cId="643718968" sldId="470"/>
        </pc:sldMkLst>
        <pc:spChg chg="mod">
          <ac:chgData name="Bart Klaver" userId="cc87824a74930956" providerId="LiveId" clId="{9721D7D7-60BE-4019-937B-754C1CF6BFFD}" dt="2025-12-09T16:10:08.751" v="5" actId="255"/>
          <ac:spMkLst>
            <pc:docMk/>
            <pc:sldMk cId="643718968" sldId="470"/>
            <ac:spMk id="4" creationId="{D2115549-D8DF-889A-9AE2-9EA07C4B905F}"/>
          </ac:spMkLst>
        </pc:spChg>
        <pc:graphicFrameChg chg="modGraphic">
          <ac:chgData name="Bart Klaver" userId="cc87824a74930956" providerId="LiveId" clId="{9721D7D7-60BE-4019-937B-754C1CF6BFFD}" dt="2025-12-09T16:12:03.355" v="21" actId="20577"/>
          <ac:graphicFrameMkLst>
            <pc:docMk/>
            <pc:sldMk cId="643718968" sldId="470"/>
            <ac:graphicFrameMk id="3" creationId="{E95F4063-A8BE-6680-C2D5-2FBED3A1E729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A850DB-36C4-4A7B-B58C-649A850465C7}" type="datetimeFigureOut">
              <a:rPr lang="nl-NL" smtClean="0"/>
              <a:t>9-12-2025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DD1A4-5384-4A19-911E-05112E5E2D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3840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243AA-B4E5-421E-96BF-71D912A80D7A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807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1FF67-2F1B-DC7D-B62E-AFE501F2B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A3A49B6-34E8-FEDA-2D1A-3433790446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AC0B866-830A-90B8-3822-274A8E4FA3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ABAA8F2-3DFD-8EA5-7231-5E6B6BD09BE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ADCB17C-A21C-34F1-045D-D78A021BD9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FF8D5-D6A0-467F-B0E9-39C1E2B80FEC}" type="slidenum">
              <a:rPr lang="nl-NL" smtClean="0"/>
              <a:t>6</a:t>
            </a:fld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2F18E54E-B62E-123A-0ABB-1BCC304FA86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nl-NL"/>
              <a:t>31-10-2023</a:t>
            </a:r>
          </a:p>
        </p:txBody>
      </p:sp>
    </p:spTree>
    <p:extLst>
      <p:ext uri="{BB962C8B-B14F-4D97-AF65-F5344CB8AC3E}">
        <p14:creationId xmlns:p14="http://schemas.microsoft.com/office/powerpoint/2010/main" val="522028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1E573-9FFF-1740-6485-2C8792C14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6C8CDF5-98CF-4CE5-1C16-F10E8FE1D9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259C636-F5C1-5A84-3E43-5BA6C87F41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nl-NL" i="1" dirty="0">
              <a:ea typeface="Calibri"/>
              <a:cs typeface="Calibri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28A5C56-223F-D37E-EA3C-6F11778274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243AA-B4E5-421E-96BF-71D912A80D7A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022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06605-78EE-B9AC-6557-93B511D54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C071249-0006-BAEA-F93A-11833CCE8F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2570211-717D-8E7B-B6C3-1C18415EB7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nl-NL" i="1" dirty="0">
              <a:ea typeface="Calibri"/>
              <a:cs typeface="Calibri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13DD3FC-005C-B6B4-F0DB-083A900819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243AA-B4E5-421E-96BF-71D912A80D7A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744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F6E26-DA3B-A2AF-3851-180BEA535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179CFB7-712A-7301-4B7E-3F1F862DA7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D25CEEB-DB7F-EAC5-F65E-F6AE49B96F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nl-NL" i="1" dirty="0">
              <a:ea typeface="Calibri"/>
              <a:cs typeface="Calibri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E3A9B55-B513-EC1A-F2E8-466232C6E4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243AA-B4E5-421E-96BF-71D912A80D7A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949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C6146-51E0-95CB-0011-3D36E71FB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2295553-9F56-0FFB-E285-F52683A7A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3785D87-26D0-17C4-8C1D-40FA3FD40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nl-NL" i="1" dirty="0">
              <a:ea typeface="Calibri"/>
              <a:cs typeface="Calibri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64CCC56-12BC-AF34-0FF6-346172A8C8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243AA-B4E5-421E-96BF-71D912A80D7A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784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B21CC-593E-5EC0-DD7E-D8DC7C9CE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3DBFCAB-CC72-B6C5-A045-79E40CB681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DE2A021-A35B-6059-D82F-25FF9B6753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nl-NL" i="1"/>
              <a:t>Tekst uit Collegenota 18 oktober 2024: De locatie is in eigendom van de gemeente. Er zijn diverse opstallen van twee </a:t>
            </a:r>
            <a:r>
              <a:rPr lang="nl-NL" i="1" err="1"/>
              <a:t>petanqueverenigingen</a:t>
            </a:r>
            <a:r>
              <a:rPr lang="nl-NL" i="1"/>
              <a:t> met opstalrecht. Voor het gebruik door </a:t>
            </a:r>
            <a:r>
              <a:rPr lang="nl-NL" i="1" err="1"/>
              <a:t>Yonder</a:t>
            </a:r>
            <a:r>
              <a:rPr lang="nl-NL" i="1"/>
              <a:t> is een alternatief beschikbaar, het nabijgelegen grasveld van Honk- en softbalcombinatie Blue Lions. Aandachtspunten bij de verdere ontwikkeling zijn de gevolgen voor de </a:t>
            </a:r>
            <a:r>
              <a:rPr lang="nl-NL" i="1" err="1"/>
              <a:t>petanqueverenigingen</a:t>
            </a:r>
            <a:r>
              <a:rPr lang="nl-NL" i="1"/>
              <a:t> en de hondentraining die er wekelijks plaatsvindt. </a:t>
            </a:r>
            <a:endParaRPr lang="nl-NL" i="1">
              <a:ea typeface="Calibri"/>
              <a:cs typeface="Calibri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44C1CDC-D4CF-AA32-BCB6-F6BD4C56A0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7B7243AA-B4E5-421E-96BF-71D912A80D7A}" type="slidenum">
              <a:rPr lang="nl-NL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16</a:t>
            </a:fld>
            <a:endParaRPr lang="nl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6428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A4980-FDCF-CCCF-8CF6-F002AA257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C09AB54-8DDC-7A0A-D2E7-005DEEA175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AD88964-6C15-2CA4-96D4-234E7DC15E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nl-NL">
                <a:ea typeface="Calibri"/>
                <a:cs typeface="Calibri"/>
              </a:rPr>
              <a:t>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F95E623-B64F-9BF4-E68F-327CD19457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243AA-B4E5-421E-96BF-71D912A80D7A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29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1EDCC-0EF3-A089-14CF-638B11744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EB579BD-95C5-E559-3DDE-93F633B213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3B94248-E09A-CE84-2030-E7F4ACDA84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68747C-B920-EAAB-EC1E-C400C190FB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7B7243AA-B4E5-421E-96BF-71D912A80D7A}" type="slidenum">
              <a:rPr lang="nl-NL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20</a:t>
            </a:fld>
            <a:endParaRPr lang="nl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47834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714CCC-54F4-4C49-8C05-C6F10F119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9F6F10F-2E98-B44D-9FFD-D22D6D2537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9C3D913-F6FB-BF4C-9BB3-3E20690FE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8BD3-438D-6549-8845-8201B251451E}" type="datetimeFigureOut">
              <a:rPr lang="nl-NL" smtClean="0"/>
              <a:t>9-12-2025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FA6C44F-DE9A-5F42-871C-CF92FCF8C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15736C-74F4-4E4D-9E43-EDD69A80B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843E-EEC8-DF4A-940C-F672A7400B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1285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1"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idx="10"/>
          </p:nvPr>
        </p:nvSpPr>
        <p:spPr>
          <a:xfrm>
            <a:off x="2020570" y="3442970"/>
            <a:ext cx="7800340" cy="14027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8580" rIns="0" bIns="0" anchor="t">
            <a:normAutofit fontScale="95000"/>
          </a:bodyPr>
          <a:lstStyle/>
          <a:p>
            <a:pPr marL="0" marR="0" indent="0" algn="l">
              <a:lnSpc>
                <a:spcPts val="5300"/>
              </a:lnSpc>
              <a:spcAft>
                <a:spcPts val="0"/>
              </a:spcAft>
            </a:pPr>
            <a:r>
              <a:rPr lang="nl-NL" sz="4800" b="1" spc="40">
                <a:solidFill>
                  <a:srgbClr val="013964"/>
                </a:solidFill>
                <a:latin typeface="Calibri" panose="02020603050405020304" pitchFamily="2"/>
              </a:rPr>
              <a:t>Informatieavond omwonenden </a:t>
            </a:r>
          </a:p>
          <a:p>
            <a:pPr marL="0" marR="0" indent="0" algn="ctr">
              <a:lnSpc>
                <a:spcPts val="52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800" b="1" spc="65">
                <a:solidFill>
                  <a:srgbClr val="013964"/>
                </a:solidFill>
                <a:latin typeface="Calibri" panose="02020603050405020304" pitchFamily="2"/>
              </a:rPr>
              <a:t>Gershwinstraat 16 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0"/>
          </p:nvPr>
        </p:nvSpPr>
        <p:spPr>
          <a:xfrm>
            <a:off x="9902825" y="5457825"/>
            <a:ext cx="1623060" cy="5270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032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nl-NL" sz="1750" spc="-25">
                <a:solidFill>
                  <a:srgbClr val="173346"/>
                </a:solidFill>
                <a:latin typeface="Calibri" panose="02020603050405020304" pitchFamily="2"/>
              </a:rPr>
              <a:t>5 november 2024 </a:t>
            </a:r>
          </a:p>
          <a:p>
            <a:pPr marL="0" marR="0" indent="0" algn="l">
              <a:lnSpc>
                <a:spcPts val="1800"/>
              </a:lnSpc>
              <a:spcBef>
                <a:spcPts val="365"/>
              </a:spcBef>
              <a:spcAft>
                <a:spcPts val="0"/>
              </a:spcAft>
            </a:pPr>
            <a:r>
              <a:rPr lang="nl-NL" sz="1750" spc="-35">
                <a:solidFill>
                  <a:srgbClr val="173346"/>
                </a:solidFill>
                <a:latin typeface="Calibri" panose="02020603050405020304" pitchFamily="2"/>
              </a:rPr>
              <a:t>MFA De Symfonie </a:t>
            </a:r>
          </a:p>
        </p:txBody>
      </p:sp>
    </p:spTree>
    <p:extLst>
      <p:ext uri="{BB962C8B-B14F-4D97-AF65-F5344CB8AC3E}">
        <p14:creationId xmlns:p14="http://schemas.microsoft.com/office/powerpoint/2010/main" val="2297731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3"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idx="10"/>
          </p:nvPr>
        </p:nvSpPr>
        <p:spPr>
          <a:xfrm>
            <a:off x="1002665" y="238760"/>
            <a:ext cx="8315325" cy="5778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0960" rIns="0" bIns="0" anchor="t">
            <a:normAutofit fontScale="95000"/>
          </a:bodyPr>
          <a:lstStyle/>
          <a:p>
            <a:pPr marL="0" marR="0" indent="0" algn="l">
              <a:lnSpc>
                <a:spcPts val="4000"/>
              </a:lnSpc>
              <a:spcAft>
                <a:spcPts val="0"/>
              </a:spcAft>
            </a:pPr>
            <a:r>
              <a:rPr lang="nl-NL" sz="4000" spc="35">
                <a:solidFill>
                  <a:srgbClr val="173347"/>
                </a:solidFill>
                <a:latin typeface="Calibri" panose="02020603050405020304" pitchFamily="2"/>
              </a:rPr>
              <a:t>1.1. Tilburg een gemeente voor iedereen 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0"/>
          </p:nvPr>
        </p:nvSpPr>
        <p:spPr>
          <a:xfrm>
            <a:off x="377825" y="1012190"/>
            <a:ext cx="11085830" cy="52324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79070" rIns="0" bIns="0" anchor="t"/>
          <a:lstStyle/>
          <a:p>
            <a:pPr marL="0" marR="0" indent="457200" algn="l">
              <a:lnSpc>
                <a:spcPts val="3600"/>
              </a:lnSpc>
              <a:spcAft>
                <a:spcPts val="0"/>
              </a:spcAft>
              <a:buFont typeface="Wingdings"/>
              <a:buChar char="Ø"/>
            </a:pPr>
            <a:r>
              <a:rPr lang="nl-NL" sz="3000" spc="-5">
                <a:solidFill>
                  <a:srgbClr val="173347"/>
                </a:solidFill>
                <a:latin typeface="Calibri" panose="02020603050405020304" pitchFamily="2"/>
              </a:rPr>
              <a:t>We bouwen in de gemeente Tilburg door aan een passende woning </a:t>
            </a:r>
          </a:p>
          <a:p>
            <a:pPr marL="457200" marR="0" indent="0" algn="l">
              <a:lnSpc>
                <a:spcPts val="3000"/>
              </a:lnSpc>
              <a:spcBef>
                <a:spcPts val="120"/>
              </a:spcBef>
              <a:spcAft>
                <a:spcPts val="0"/>
              </a:spcAft>
            </a:pPr>
            <a:r>
              <a:rPr lang="nl-NL" sz="3000" spc="0">
                <a:solidFill>
                  <a:srgbClr val="173347"/>
                </a:solidFill>
                <a:latin typeface="Calibri" panose="02020603050405020304" pitchFamily="2"/>
              </a:rPr>
              <a:t>voor iedereen: 25.000 woningen erbij tot 2040 </a:t>
            </a:r>
          </a:p>
          <a:p>
            <a:pPr marL="0" marR="0" indent="457200" algn="l">
              <a:lnSpc>
                <a:spcPts val="3000"/>
              </a:lnSpc>
              <a:spcBef>
                <a:spcPts val="1445"/>
              </a:spcBef>
              <a:spcAft>
                <a:spcPts val="0"/>
              </a:spcAft>
              <a:buFont typeface="Wingdings"/>
              <a:buChar char="Ø"/>
            </a:pPr>
            <a:r>
              <a:rPr lang="nl-NL" sz="3000" spc="-10">
                <a:solidFill>
                  <a:srgbClr val="173347"/>
                </a:solidFill>
                <a:latin typeface="Calibri" panose="02020603050405020304" pitchFamily="2"/>
              </a:rPr>
              <a:t>Onderdeel van onze totale huisvestingsopgave is het bieden van </a:t>
            </a:r>
          </a:p>
          <a:p>
            <a:pPr marL="457200" marR="0" indent="0" algn="l">
              <a:lnSpc>
                <a:spcPts val="3000"/>
              </a:lnSpc>
              <a:spcBef>
                <a:spcPts val="595"/>
              </a:spcBef>
              <a:spcAft>
                <a:spcPts val="0"/>
              </a:spcAft>
            </a:pPr>
            <a:r>
              <a:rPr lang="nl-NL" sz="3000" spc="-25">
                <a:solidFill>
                  <a:srgbClr val="173347"/>
                </a:solidFill>
                <a:latin typeface="Calibri" panose="02020603050405020304" pitchFamily="2"/>
              </a:rPr>
              <a:t>opvang aan vluchtelingen uit Oekraïne, asielzoekers en alleenstaande </a:t>
            </a:r>
          </a:p>
          <a:p>
            <a:pPr marL="457200" marR="0" indent="0" algn="l">
              <a:lnSpc>
                <a:spcPts val="3000"/>
              </a:lnSpc>
              <a:spcBef>
                <a:spcPts val="570"/>
              </a:spcBef>
              <a:spcAft>
                <a:spcPts val="0"/>
              </a:spcAft>
            </a:pPr>
            <a:r>
              <a:rPr lang="nl-NL" sz="3000" spc="-10">
                <a:solidFill>
                  <a:srgbClr val="173347"/>
                </a:solidFill>
                <a:latin typeface="Calibri" panose="02020603050405020304" pitchFamily="2"/>
              </a:rPr>
              <a:t>minderjarige vluchtelingen (AMV-ers) </a:t>
            </a:r>
          </a:p>
          <a:p>
            <a:pPr marL="0" marR="0" indent="457200" algn="l">
              <a:lnSpc>
                <a:spcPts val="3000"/>
              </a:lnSpc>
              <a:spcBef>
                <a:spcPts val="1470"/>
              </a:spcBef>
              <a:spcAft>
                <a:spcPts val="0"/>
              </a:spcAft>
              <a:buFont typeface="Wingdings"/>
              <a:buChar char="Ø"/>
            </a:pPr>
            <a:r>
              <a:rPr lang="nl-NL" sz="3000" spc="-5">
                <a:solidFill>
                  <a:srgbClr val="173347"/>
                </a:solidFill>
                <a:latin typeface="Calibri" panose="02020603050405020304" pitchFamily="2"/>
              </a:rPr>
              <a:t>Dat doen we op z’n Tilburgs: gastvrij en ruimhartig. We zorgen voor </a:t>
            </a:r>
          </a:p>
          <a:p>
            <a:pPr marL="457200" marR="0" indent="0" algn="l">
              <a:lnSpc>
                <a:spcPts val="3000"/>
              </a:lnSpc>
              <a:spcBef>
                <a:spcPts val="570"/>
              </a:spcBef>
              <a:spcAft>
                <a:spcPts val="0"/>
              </a:spcAft>
            </a:pPr>
            <a:r>
              <a:rPr lang="nl-NL" sz="3000" spc="-15">
                <a:solidFill>
                  <a:srgbClr val="173347"/>
                </a:solidFill>
                <a:latin typeface="Calibri" panose="02020603050405020304" pitchFamily="2"/>
              </a:rPr>
              <a:t>een goede start voor iedereen </a:t>
            </a:r>
          </a:p>
          <a:p>
            <a:pPr marL="0" marR="0" indent="457200" algn="l">
              <a:lnSpc>
                <a:spcPts val="3000"/>
              </a:lnSpc>
              <a:spcBef>
                <a:spcPts val="1375"/>
              </a:spcBef>
              <a:spcAft>
                <a:spcPts val="0"/>
              </a:spcAft>
              <a:buFont typeface="Wingdings"/>
              <a:buChar char="Ø"/>
            </a:pPr>
            <a:r>
              <a:rPr lang="nl-NL" sz="3000" spc="-5">
                <a:solidFill>
                  <a:srgbClr val="173347"/>
                </a:solidFill>
                <a:latin typeface="Calibri" panose="02020603050405020304" pitchFamily="2"/>
              </a:rPr>
              <a:t>Dat doen we met begeleiding, beheer op locatie en met de buurt en </a:t>
            </a:r>
          </a:p>
          <a:p>
            <a:pPr marL="457200" marR="0" indent="0" algn="l">
              <a:lnSpc>
                <a:spcPts val="3000"/>
              </a:lnSpc>
              <a:spcBef>
                <a:spcPts val="575"/>
              </a:spcBef>
              <a:spcAft>
                <a:spcPts val="0"/>
              </a:spcAft>
            </a:pPr>
            <a:r>
              <a:rPr lang="nl-NL" sz="3000" spc="-15">
                <a:solidFill>
                  <a:srgbClr val="173347"/>
                </a:solidFill>
                <a:latin typeface="Calibri" panose="02020603050405020304" pitchFamily="2"/>
              </a:rPr>
              <a:t>oog voor de leefbaarheid </a:t>
            </a:r>
          </a:p>
          <a:p>
            <a:pPr marL="0" marR="0" indent="457200" algn="l">
              <a:lnSpc>
                <a:spcPts val="3600"/>
              </a:lnSpc>
              <a:spcBef>
                <a:spcPts val="1295"/>
              </a:spcBef>
              <a:spcAft>
                <a:spcPts val="455"/>
              </a:spcAft>
              <a:buFont typeface="Wingdings"/>
              <a:buChar char="Ø"/>
            </a:pPr>
            <a:r>
              <a:rPr lang="nl-NL" sz="3000" spc="-15">
                <a:solidFill>
                  <a:srgbClr val="173347"/>
                </a:solidFill>
                <a:latin typeface="Calibri" panose="02020603050405020304" pitchFamily="2"/>
              </a:rPr>
              <a:t>We spreiden de opvangopgave over onze stad, wijken en dorpen </a:t>
            </a:r>
          </a:p>
        </p:txBody>
      </p:sp>
    </p:spTree>
    <p:extLst>
      <p:ext uri="{BB962C8B-B14F-4D97-AF65-F5344CB8AC3E}">
        <p14:creationId xmlns:p14="http://schemas.microsoft.com/office/powerpoint/2010/main" val="2656207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4"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idx="10"/>
          </p:nvPr>
        </p:nvSpPr>
        <p:spPr>
          <a:xfrm>
            <a:off x="1002665" y="320675"/>
            <a:ext cx="7473950" cy="5784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0960" rIns="0" bIns="0" anchor="t">
            <a:normAutofit fontScale="95000"/>
          </a:bodyPr>
          <a:lstStyle/>
          <a:p>
            <a:pPr marL="0" marR="0" indent="0" algn="l">
              <a:lnSpc>
                <a:spcPts val="4100"/>
              </a:lnSpc>
              <a:spcAft>
                <a:spcPts val="0"/>
              </a:spcAft>
            </a:pPr>
            <a:r>
              <a:rPr lang="nl-NL" sz="4000" spc="30">
                <a:solidFill>
                  <a:srgbClr val="173347"/>
                </a:solidFill>
                <a:latin typeface="Calibri" panose="02020603050405020304" pitchFamily="2"/>
              </a:rPr>
              <a:t>1.2. Tilburg heeft een wettelijke taak 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0"/>
          </p:nvPr>
        </p:nvSpPr>
        <p:spPr>
          <a:xfrm>
            <a:off x="481330" y="951230"/>
            <a:ext cx="11268710" cy="10350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80975" rIns="0" bIns="0" anchor="t"/>
          <a:lstStyle/>
          <a:p>
            <a:pPr marL="0" marR="0" indent="457200" algn="l">
              <a:lnSpc>
                <a:spcPts val="3600"/>
              </a:lnSpc>
              <a:spcAft>
                <a:spcPts val="0"/>
              </a:spcAft>
              <a:buFont typeface="Wingdings"/>
              <a:buChar char="Ø"/>
            </a:pPr>
            <a:r>
              <a:rPr lang="nl-NL" sz="3000" spc="-20">
                <a:solidFill>
                  <a:srgbClr val="173347"/>
                </a:solidFill>
                <a:latin typeface="Calibri" panose="02020603050405020304" pitchFamily="2"/>
              </a:rPr>
              <a:t>Regeling Tijdelijke Bescherming: 1251 opvangplekken voor Oekraïense </a:t>
            </a:r>
          </a:p>
          <a:p>
            <a:pPr marL="457200" marR="0" indent="0" algn="l">
              <a:lnSpc>
                <a:spcPts val="3000"/>
              </a:lnSpc>
              <a:spcBef>
                <a:spcPts val="120"/>
              </a:spcBef>
              <a:spcAft>
                <a:spcPts val="0"/>
              </a:spcAft>
            </a:pPr>
            <a:r>
              <a:rPr lang="nl-NL" sz="3000" spc="-35">
                <a:solidFill>
                  <a:srgbClr val="173347"/>
                </a:solidFill>
                <a:latin typeface="Calibri" panose="02020603050405020304" pitchFamily="2"/>
              </a:rPr>
              <a:t>ontheemden 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idx="10"/>
          </p:nvPr>
        </p:nvSpPr>
        <p:spPr>
          <a:xfrm>
            <a:off x="481330" y="1986280"/>
            <a:ext cx="8793480" cy="689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67005" rIns="0" bIns="0" anchor="t"/>
          <a:lstStyle/>
          <a:p>
            <a:pPr marL="0" marR="0" indent="457200" algn="l">
              <a:lnSpc>
                <a:spcPts val="3600"/>
              </a:lnSpc>
              <a:spcAft>
                <a:spcPts val="480"/>
              </a:spcAft>
              <a:buFont typeface="Wingdings"/>
              <a:buChar char="Ø"/>
            </a:pPr>
            <a:r>
              <a:rPr lang="nl-NL" sz="3000" spc="-30">
                <a:solidFill>
                  <a:srgbClr val="173347"/>
                </a:solidFill>
                <a:latin typeface="Calibri" panose="02020603050405020304" pitchFamily="2"/>
              </a:rPr>
              <a:t>Spreidingswet: 1076 opvangplekken voor asielzoekers, </a:t>
            </a: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idx="10"/>
          </p:nvPr>
        </p:nvSpPr>
        <p:spPr>
          <a:xfrm>
            <a:off x="463550" y="3237230"/>
            <a:ext cx="10546080" cy="8896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5085" rIns="0" bIns="0" anchor="t"/>
          <a:lstStyle/>
          <a:p>
            <a:pPr marL="0" marR="0" indent="0" algn="l">
              <a:lnSpc>
                <a:spcPts val="3000"/>
              </a:lnSpc>
              <a:spcAft>
                <a:spcPts val="0"/>
              </a:spcAft>
            </a:pPr>
            <a:r>
              <a:rPr lang="nl-NL" sz="3000" spc="-20">
                <a:solidFill>
                  <a:srgbClr val="173347"/>
                </a:solidFill>
                <a:latin typeface="Calibri" panose="02020603050405020304" pitchFamily="2"/>
              </a:rPr>
              <a:t>De opgave van Tilburg doen we als regio samen. Met voor Tilburg de </a:t>
            </a:r>
          </a:p>
          <a:p>
            <a:pPr marL="0" marR="0" indent="0" algn="l">
              <a:lnSpc>
                <a:spcPts val="3000"/>
              </a:lnSpc>
              <a:spcBef>
                <a:spcPts val="575"/>
              </a:spcBef>
              <a:spcAft>
                <a:spcPts val="0"/>
              </a:spcAft>
            </a:pPr>
            <a:r>
              <a:rPr lang="nl-NL" sz="3000" spc="-25">
                <a:solidFill>
                  <a:srgbClr val="173347"/>
                </a:solidFill>
                <a:latin typeface="Calibri" panose="02020603050405020304" pitchFamily="2"/>
              </a:rPr>
              <a:t>volgende afspraken: </a:t>
            </a:r>
          </a:p>
        </p:txBody>
      </p:sp>
    </p:spTree>
    <p:extLst>
      <p:ext uri="{BB962C8B-B14F-4D97-AF65-F5344CB8AC3E}">
        <p14:creationId xmlns:p14="http://schemas.microsoft.com/office/powerpoint/2010/main" val="1176534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F06679-4312-0E48-A974-C0DC57745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7115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03A99A-8C91-9B4A-B6AD-988497D38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CBC636-2195-EF4F-AA3E-B10F55B8A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8BD3-438D-6549-8845-8201B251451E}" type="datetimeFigureOut">
              <a:rPr lang="nl-NL" smtClean="0"/>
              <a:t>9-12-2025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7224C6-78DB-FC43-915E-D0C5C57D4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3DD381-898E-3F4D-947F-5EF81123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843E-EEC8-DF4A-940C-F672A7400B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0900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1E374F-7B32-694F-A9EA-FA8AFD8F0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27F30AD-B22D-1A41-8A8E-D93A02BBB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952617-810C-7F43-928B-6C73F2C2C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8BD3-438D-6549-8845-8201B251451E}" type="datetimeFigureOut">
              <a:rPr lang="nl-NL" smtClean="0"/>
              <a:t>9-12-2025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9E5EDF-E2BE-A643-BED1-DC4236C69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D414C2-C393-8C46-B44D-17C893D27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843E-EEC8-DF4A-940C-F672A7400B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558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1ADB8D-7144-1B4C-A19C-0DB9CC946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7115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5006F4-1BFF-994A-BCC5-36BE3203FA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6A554E7-81BA-3841-92BC-911B53386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B20ED62-1C03-8C4B-87A2-6B148F0A7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8BD3-438D-6549-8845-8201B251451E}" type="datetimeFigureOut">
              <a:rPr lang="nl-NL" smtClean="0"/>
              <a:t>9-12-2025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1026AC0-88EE-F044-B4E1-CD6DCCC15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3EB075E-BF68-8947-8154-221CC931A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843E-EEC8-DF4A-940C-F672A7400B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7946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A3CB18-0B86-C742-AF0B-E54E0F53D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26B5541-D7ED-B546-A3E5-7D39004B7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422F120-7772-014E-9CDA-BE5075293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C77ADF9-D6E6-BA4E-8CBA-4A32562E53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EEA6A4C-DD12-FF47-A1E9-A5654F2609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1BD8E0F-2F75-664B-A67A-C111DBD84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8BD3-438D-6549-8845-8201B251451E}" type="datetimeFigureOut">
              <a:rPr lang="nl-NL" smtClean="0"/>
              <a:t>9-12-2025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B07AC1D-5E81-7A42-9D0B-961DE8AF8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6B60F0C-3AD1-D54F-9E02-23AF49D97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843E-EEC8-DF4A-940C-F672A7400B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981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48212D3-DED7-5B42-9972-AC6B9348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8BD3-438D-6549-8845-8201B251451E}" type="datetimeFigureOut">
              <a:rPr lang="nl-NL" smtClean="0"/>
              <a:t>9-12-2025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F14146E-3A5E-9A48-B7C7-44A4A7248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1032ADC-813E-674C-824B-D99CFE950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843E-EEC8-DF4A-940C-F672A7400B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8939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65963F-E52C-174F-ACC5-C5CCE2586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C4245C-A43E-F648-9095-84965B9E1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578B661-D38F-6A47-8F4C-D97FB3A99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BF427C9-C84F-EF42-B971-AEB4F2FDD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8BD3-438D-6549-8845-8201B251451E}" type="datetimeFigureOut">
              <a:rPr lang="nl-NL" smtClean="0"/>
              <a:t>9-12-2025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9B47DC-AC71-5D4A-9005-A6FEECED9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C3C4C48-547D-3C41-AD66-890FECAA9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843E-EEC8-DF4A-940C-F672A7400B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4485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776F7D-59FB-8544-BFB9-E322BF40E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5C006EE-E986-4D4F-9181-4CC2E1011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51BA32A-A4E5-AE4F-9362-A3B111DC0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4A5D4A9-5BB2-E54C-8701-9AAB18184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8BD3-438D-6549-8845-8201B251451E}" type="datetimeFigureOut">
              <a:rPr lang="nl-NL" smtClean="0"/>
              <a:t>9-12-2025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0B96A39-9D55-AF49-BCFB-2B06BA89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5BDCDEB-DF05-9845-9019-C7B2B2BA6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843E-EEC8-DF4A-940C-F672A7400B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094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24452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hthoek 3"/>
          <p:cNvSpPr/>
          <p:nvPr/>
        </p:nvSpPr>
        <p:spPr>
          <a:xfrm>
            <a:off x="10593493" y="1110826"/>
            <a:ext cx="1178560" cy="4487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698004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72EEA6E1-6ABF-FD4B-8F65-B98F889DCD8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-1859" y="-4344"/>
            <a:ext cx="12193859" cy="6859045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2CD8CAB-56E1-FF46-990D-498D2ACDC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7115"/>
          </a:xfrm>
          <a:prstGeom prst="rect">
            <a:avLst/>
          </a:prstGeom>
        </p:spPr>
        <p:txBody>
          <a:bodyPr vert="horz" lIns="91440" tIns="45720" rIns="91440" bIns="0" rtlCol="0" anchor="t" anchorCtr="0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A60C81-8E53-744D-BE34-18CEDE37C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42237D-9740-114B-AE41-7AED63B32F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68BD3-438D-6549-8845-8201B251451E}" type="datetimeFigureOut">
              <a:rPr lang="nl-NL" smtClean="0"/>
              <a:t>9-12-2025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47D544-3777-1E41-8FCE-229326806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2255A9-8E65-654D-896F-5039FFA55B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A843E-EEC8-DF4A-940C-F672A7400BEF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D7D3DD2-C9F3-4F36-FB04-BB90F6C69AD5}"/>
              </a:ext>
            </a:extLst>
          </p:cNvPr>
          <p:cNvSpPr/>
          <p:nvPr userDrawn="1"/>
        </p:nvSpPr>
        <p:spPr>
          <a:xfrm>
            <a:off x="-1859" y="-4344"/>
            <a:ext cx="10855712" cy="966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110792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Trade Gothic LT Pro Cn" panose="020B0506040303020004" pitchFamily="34" charset="77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Wingdings" pitchFamily="2" charset="2"/>
        <a:buChar char="§"/>
        <a:defRPr sz="2100" b="0" i="0" kern="1200">
          <a:solidFill>
            <a:schemeClr val="bg2">
              <a:lumMod val="50000"/>
            </a:schemeClr>
          </a:solidFill>
          <a:latin typeface="Trade Gothic LT Pro Cn" panose="020B0506040303020004" pitchFamily="34" charset="77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800" b="0" i="0" kern="1200">
          <a:solidFill>
            <a:schemeClr val="bg2">
              <a:lumMod val="50000"/>
            </a:schemeClr>
          </a:solidFill>
          <a:latin typeface="Trade Gothic LT Pro Cn" panose="020B0506040303020004" pitchFamily="34" charset="77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500" b="0" i="0" kern="1200">
          <a:solidFill>
            <a:schemeClr val="bg2">
              <a:lumMod val="50000"/>
            </a:schemeClr>
          </a:solidFill>
          <a:latin typeface="Trade Gothic LT Pro Cn" panose="020B0506040303020004" pitchFamily="34" charset="77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350" b="0" i="0" kern="1200">
          <a:solidFill>
            <a:schemeClr val="bg2">
              <a:lumMod val="50000"/>
            </a:schemeClr>
          </a:solidFill>
          <a:latin typeface="Trade Gothic LT Pro Cn" panose="020B0506040303020004" pitchFamily="34" charset="77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350" b="0" i="0" kern="1200">
          <a:solidFill>
            <a:schemeClr val="bg2">
              <a:lumMod val="50000"/>
            </a:schemeClr>
          </a:solidFill>
          <a:latin typeface="Trade Gothic LT Pro Cn" panose="020B0506040303020004" pitchFamily="34" charset="77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welkomintilburg@tilburg.n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welkomintilburg@tilburg.n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idx="10"/>
          </p:nvPr>
        </p:nvSpPr>
        <p:spPr>
          <a:xfrm>
            <a:off x="0" y="0"/>
            <a:ext cx="12193270" cy="6858000"/>
          </a:xfrm>
          <a:prstGeom prst="rect">
            <a:avLst/>
          </a:prstGeom>
          <a:solidFill>
            <a:srgbClr val="253769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r>
              <a:rPr lang="en-US"/>
              <a:t> </a:t>
            </a:r>
          </a:p>
        </p:txBody>
      </p:sp>
      <p:pic>
        <p:nvPicPr>
          <p:cNvPr id="4" name="Afbeelding 3"/>
          <p:cNvPicPr/>
          <p:nvPr/>
        </p:nvPicPr>
        <p:blipFill>
          <a:blip r:embed="rId2"/>
          <a:stretch>
            <a:fillRect/>
          </a:stretch>
        </p:blipFill>
        <p:spPr>
          <a:xfrm>
            <a:off x="-1270" y="0"/>
            <a:ext cx="12193270" cy="6858000"/>
          </a:xfrm>
          <a:prstGeom prst="rect">
            <a:avLst/>
          </a:prstGeom>
        </p:spPr>
      </p:pic>
      <p:sp>
        <p:nvSpPr>
          <p:cNvPr id="5" name="Tijdelijke aanduiding voor tekst 4"/>
          <p:cNvSpPr>
            <a:spLocks noGrp="1"/>
          </p:cNvSpPr>
          <p:nvPr>
            <p:ph type="body" idx="10"/>
          </p:nvPr>
        </p:nvSpPr>
        <p:spPr>
          <a:xfrm>
            <a:off x="2020569" y="3442970"/>
            <a:ext cx="9283595" cy="14027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8580" rIns="0" bIns="0" anchor="t">
            <a:normAutofit fontScale="25000" lnSpcReduction="20000"/>
          </a:bodyPr>
          <a:lstStyle/>
          <a:p>
            <a:pPr marL="0" marR="0" indent="0" algn="l">
              <a:lnSpc>
                <a:spcPts val="5300"/>
              </a:lnSpc>
              <a:spcAft>
                <a:spcPts val="0"/>
              </a:spcAft>
              <a:buNone/>
            </a:pPr>
            <a:r>
              <a:rPr lang="nl-NL" sz="32000" b="1" spc="40">
                <a:solidFill>
                  <a:srgbClr val="013964"/>
                </a:solidFill>
                <a:latin typeface="Calibri" panose="02020603050405020304" pitchFamily="2"/>
              </a:rPr>
              <a:t>Hartelijk welkom</a:t>
            </a:r>
          </a:p>
          <a:p>
            <a:pPr marL="0" marR="0" indent="0" algn="l">
              <a:lnSpc>
                <a:spcPts val="5300"/>
              </a:lnSpc>
              <a:spcAft>
                <a:spcPts val="0"/>
              </a:spcAft>
              <a:buNone/>
            </a:pPr>
            <a:r>
              <a:rPr lang="nl-NL" sz="12000" b="1" spc="40">
                <a:solidFill>
                  <a:srgbClr val="013964"/>
                </a:solidFill>
                <a:latin typeface="Calibri" panose="02020603050405020304" pitchFamily="2"/>
              </a:rPr>
              <a:t>bij de informatieavond </a:t>
            </a:r>
            <a:r>
              <a:rPr lang="nl-NL" sz="12000" b="1" spc="40" err="1">
                <a:solidFill>
                  <a:srgbClr val="013964"/>
                </a:solidFill>
                <a:latin typeface="Calibri" panose="02020603050405020304" pitchFamily="2"/>
              </a:rPr>
              <a:t>Gershwinstraat</a:t>
            </a:r>
            <a:r>
              <a:rPr lang="nl-NL" sz="12000" b="1" spc="40">
                <a:solidFill>
                  <a:srgbClr val="013964"/>
                </a:solidFill>
                <a:latin typeface="Calibri" panose="02020603050405020304" pitchFamily="2"/>
              </a:rPr>
              <a:t> 16</a:t>
            </a:r>
          </a:p>
          <a:p>
            <a:pPr marL="0" marR="0" indent="0" algn="l">
              <a:lnSpc>
                <a:spcPts val="5300"/>
              </a:lnSpc>
              <a:spcAft>
                <a:spcPts val="0"/>
              </a:spcAft>
              <a:buNone/>
            </a:pPr>
            <a:endParaRPr lang="nl-NL" sz="4800" b="1" spc="65">
              <a:solidFill>
                <a:srgbClr val="013964"/>
              </a:solidFill>
              <a:latin typeface="Calibri" panose="02020603050405020304" pitchFamily="2"/>
            </a:endParaRP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0"/>
          </p:nvPr>
        </p:nvSpPr>
        <p:spPr>
          <a:xfrm>
            <a:off x="9902825" y="5457825"/>
            <a:ext cx="1623060" cy="5270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0320" rIns="0" bIns="0" anchor="t">
            <a:normAutofit fontScale="95000"/>
          </a:bodyPr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  <a:buNone/>
            </a:pPr>
            <a:r>
              <a:rPr lang="nl-NL" sz="1750" spc="-25">
                <a:solidFill>
                  <a:srgbClr val="173346"/>
                </a:solidFill>
                <a:latin typeface="Calibri" panose="02020603050405020304" pitchFamily="2"/>
              </a:rPr>
              <a:t>9 december 2025 </a:t>
            </a:r>
            <a:r>
              <a:rPr lang="nl-NL" sz="1750" spc="-35">
                <a:solidFill>
                  <a:srgbClr val="173346"/>
                </a:solidFill>
                <a:latin typeface="Calibri" panose="02020603050405020304" pitchFamily="2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850C0-2B4B-5B2C-4F16-B1934D9B3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24EF84-5BA0-90B2-740F-BB2C1CEBD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39" y="166708"/>
            <a:ext cx="11205518" cy="567115"/>
          </a:xfrm>
        </p:spPr>
        <p:txBody>
          <a:bodyPr>
            <a:normAutofit/>
          </a:bodyPr>
          <a:lstStyle/>
          <a:p>
            <a:r>
              <a:rPr lang="nl-NL" sz="3600">
                <a:solidFill>
                  <a:srgbClr val="043258"/>
                </a:solidFill>
                <a:latin typeface="+mn-lt"/>
              </a:rPr>
              <a:t>Hoe kan het er straks uitzien?</a:t>
            </a:r>
            <a:endParaRPr lang="nl-NL"/>
          </a:p>
        </p:txBody>
      </p:sp>
      <p:pic>
        <p:nvPicPr>
          <p:cNvPr id="4" name="Afbeelding 3" descr="Afbeelding met Stedenbouwkunde, Luchtfotografie, kaart, gras&#10;&#10;Door AI gegenereerde inhoud is mogelijk onjuist.">
            <a:extLst>
              <a:ext uri="{FF2B5EF4-FFF2-40B4-BE49-F238E27FC236}">
                <a16:creationId xmlns:a16="http://schemas.microsoft.com/office/drawing/2014/main" id="{2342AB26-F15A-CA49-C3C3-8E197AAF0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487" y="1060174"/>
            <a:ext cx="5398504" cy="5124174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93FF8479-C7A8-BEBC-8CD7-35B258CF3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5068" y="1060174"/>
            <a:ext cx="5398504" cy="435133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25 woningen</a:t>
            </a:r>
            <a:endParaRPr lang="nl-NL" sz="28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ca. 110 m2</a:t>
            </a:r>
          </a:p>
          <a:p>
            <a:pPr marL="0" indent="0">
              <a:buNone/>
            </a:pPr>
            <a:endParaRPr lang="nl-NL" sz="2800" dirty="0">
              <a:solidFill>
                <a:schemeClr val="tx1"/>
              </a:solidFill>
              <a:highlight>
                <a:srgbClr val="FFFF00"/>
              </a:highlight>
              <a:latin typeface="Calibri"/>
              <a:ea typeface="Calibri"/>
              <a:cs typeface="Calibri"/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tx1"/>
                </a:solidFill>
                <a:latin typeface="Calibri"/>
                <a:cs typeface="Calibri"/>
              </a:rPr>
              <a:t> maximaal 3 bouwlagen</a:t>
            </a:r>
          </a:p>
          <a:p>
            <a:pPr marL="0" indent="0">
              <a:buNone/>
            </a:pPr>
            <a:endParaRPr lang="nl-NL" sz="28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gemiddeld 7 personen per woning</a:t>
            </a:r>
            <a:endParaRPr lang="nl-NL" sz="28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endParaRPr lang="nl-NL" sz="3200" dirty="0">
              <a:solidFill>
                <a:schemeClr val="tx1"/>
              </a:solidFill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endParaRPr lang="nl-NL" sz="3200" dirty="0">
              <a:solidFill>
                <a:schemeClr val="tx1"/>
              </a:solidFill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endParaRPr lang="nl-NL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99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A3243-C491-1865-6BB3-D238CCB77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7D5C06-9302-8DD4-9655-821F6A1E1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499" y="166708"/>
            <a:ext cx="11205518" cy="567115"/>
          </a:xfrm>
        </p:spPr>
        <p:txBody>
          <a:bodyPr>
            <a:normAutofit/>
          </a:bodyPr>
          <a:lstStyle/>
          <a:p>
            <a:r>
              <a:rPr lang="nl-NL" sz="3600">
                <a:solidFill>
                  <a:srgbClr val="043258"/>
                </a:solidFill>
                <a:latin typeface="Calibri"/>
                <a:cs typeface="Calibri"/>
              </a:rPr>
              <a:t>Opvang en begeleiding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14C96E06-CDCF-C835-7AF1-632A380C7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499" y="1561408"/>
            <a:ext cx="11059885" cy="435133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Meedoen vanaf dag 1: werk, onderwijs en activiteitenprogramma</a:t>
            </a:r>
          </a:p>
          <a:p>
            <a:pPr marL="170815" indent="-170815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Voorlichting over gedrag, normen en waarden</a:t>
            </a:r>
          </a:p>
          <a:p>
            <a:pPr marL="170815" indent="-170815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24 uur per dag beheer en beveiliging op de locatie </a:t>
            </a:r>
            <a:endParaRPr lang="nl-NL" sz="28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endParaRPr lang="nl-NL" sz="2800" dirty="0">
              <a:solidFill>
                <a:srgbClr val="173347"/>
              </a:solidFill>
              <a:latin typeface="Calibri"/>
              <a:cs typeface="Calibri"/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173347"/>
                </a:solidFill>
                <a:latin typeface="Calibri"/>
                <a:cs typeface="Calibri"/>
              </a:rPr>
              <a:t> Uitgangspunt: Tilburgse asielzoekers later ook Tilburgse inwoners   </a:t>
            </a:r>
            <a:endParaRPr lang="nl-NL" sz="28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nl-NL" sz="28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nl-NL" sz="28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endParaRPr lang="nl-NL" sz="3200" dirty="0">
              <a:solidFill>
                <a:schemeClr val="tx1"/>
              </a:solidFill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endParaRPr lang="nl-NL" sz="3200" dirty="0">
              <a:solidFill>
                <a:schemeClr val="tx1"/>
              </a:solidFill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endParaRPr lang="nl-NL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51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C39D1-9F31-D7D8-0F63-C7647EBAC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D5258C-D23E-5B73-343C-55126FCE0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6000" b="1" u="sng" dirty="0">
                <a:solidFill>
                  <a:schemeClr val="tx1"/>
                </a:solidFill>
                <a:latin typeface="+mn-lt"/>
              </a:rPr>
              <a:t>Hoe</a:t>
            </a:r>
            <a:r>
              <a:rPr lang="nl-NL" sz="6000" dirty="0">
                <a:solidFill>
                  <a:schemeClr val="tx1"/>
                </a:solidFill>
                <a:latin typeface="+mn-lt"/>
              </a:rPr>
              <a:t> pakken we dat aan?</a:t>
            </a:r>
          </a:p>
        </p:txBody>
      </p:sp>
    </p:spTree>
    <p:extLst>
      <p:ext uri="{BB962C8B-B14F-4D97-AF65-F5344CB8AC3E}">
        <p14:creationId xmlns:p14="http://schemas.microsoft.com/office/powerpoint/2010/main" val="3855635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F83EF5-90FE-2A23-2A19-8671850E3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>
                <a:latin typeface="Calibri"/>
                <a:cs typeface="Calibri"/>
              </a:rPr>
              <a:t>Planteam, klankbordgroep en vrijwilligers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865104-CB7F-030B-18E5-3B319D749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5410"/>
            <a:ext cx="10515600" cy="435133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nl-NL" sz="23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Wij willen dat omwonenden en andere belanghebbenden meedenken, met thema's als ruimtelijke inpassing, veiligheid, sociale contacten etc. </a:t>
            </a: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sz="23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r>
              <a:rPr lang="nl-NL" sz="23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Eerst planteam en later klankbordgroep </a:t>
            </a:r>
          </a:p>
          <a:p>
            <a:pPr marL="0" indent="0">
              <a:buNone/>
            </a:pPr>
            <a:endParaRPr lang="nl-NL" sz="23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r>
              <a:rPr lang="nl-NL" sz="23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Met als doel: iedereen kan goed samenleven</a:t>
            </a:r>
          </a:p>
          <a:p>
            <a:pPr marL="170815" indent="-170815">
              <a:buFont typeface="Arial" panose="020B0604020202020204" pitchFamily="34" charset="0"/>
              <a:buChar char="•"/>
            </a:pPr>
            <a:endParaRPr lang="nl-NL" sz="23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r>
              <a:rPr lang="nl-NL" sz="23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Aanmelden voor het planteam kan via het formulier, lever dit in bij de medewerker die staat bij de in- en uitgang</a:t>
            </a:r>
          </a:p>
          <a:p>
            <a:pPr marL="0" indent="0">
              <a:buNone/>
            </a:pPr>
            <a:endParaRPr lang="nl-NL" sz="23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r>
              <a:rPr lang="nl-NL" sz="23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Als de opvang er straks is, kunt u zich ook aanmelden als vrijwilliger via </a:t>
            </a:r>
            <a:r>
              <a:rPr lang="nl-NL" sz="2300" dirty="0">
                <a:solidFill>
                  <a:schemeClr val="tx1"/>
                </a:solidFill>
                <a:latin typeface="Calibri"/>
                <a:ea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welkomintilburg@tilburg.nl</a:t>
            </a:r>
            <a:r>
              <a:rPr lang="nl-NL" sz="23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878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41359-8FBB-4DC7-3F3A-992A24709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el 1">
            <a:extLst>
              <a:ext uri="{FF2B5EF4-FFF2-40B4-BE49-F238E27FC236}">
                <a16:creationId xmlns:a16="http://schemas.microsoft.com/office/drawing/2014/main" id="{1CFE2B49-2CE7-9EF8-CBAB-F26BEEAE7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57" y="245382"/>
            <a:ext cx="10515600" cy="567115"/>
          </a:xfrm>
        </p:spPr>
        <p:txBody>
          <a:bodyPr>
            <a:normAutofit/>
          </a:bodyPr>
          <a:lstStyle/>
          <a:p>
            <a:r>
              <a:rPr lang="nl-NL" sz="3200">
                <a:latin typeface="Calibri"/>
                <a:cs typeface="Calibri"/>
              </a:rPr>
              <a:t>Vervolgstappen na vanavond</a:t>
            </a:r>
            <a:endParaRPr lang="nl-NL"/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E95F4063-A8BE-6680-C2D5-2FBED3A1E7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42500"/>
              </p:ext>
            </p:extLst>
          </p:nvPr>
        </p:nvGraphicFramePr>
        <p:xfrm>
          <a:off x="1097092" y="3142654"/>
          <a:ext cx="9506854" cy="679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9061">
                  <a:extLst>
                    <a:ext uri="{9D8B030D-6E8A-4147-A177-3AD203B41FA5}">
                      <a16:colId xmlns:a16="http://schemas.microsoft.com/office/drawing/2014/main" val="1031591383"/>
                    </a:ext>
                  </a:extLst>
                </a:gridCol>
                <a:gridCol w="679061">
                  <a:extLst>
                    <a:ext uri="{9D8B030D-6E8A-4147-A177-3AD203B41FA5}">
                      <a16:colId xmlns:a16="http://schemas.microsoft.com/office/drawing/2014/main" val="568691360"/>
                    </a:ext>
                  </a:extLst>
                </a:gridCol>
                <a:gridCol w="679061">
                  <a:extLst>
                    <a:ext uri="{9D8B030D-6E8A-4147-A177-3AD203B41FA5}">
                      <a16:colId xmlns:a16="http://schemas.microsoft.com/office/drawing/2014/main" val="3963509582"/>
                    </a:ext>
                  </a:extLst>
                </a:gridCol>
                <a:gridCol w="679061">
                  <a:extLst>
                    <a:ext uri="{9D8B030D-6E8A-4147-A177-3AD203B41FA5}">
                      <a16:colId xmlns:a16="http://schemas.microsoft.com/office/drawing/2014/main" val="769102614"/>
                    </a:ext>
                  </a:extLst>
                </a:gridCol>
                <a:gridCol w="679061">
                  <a:extLst>
                    <a:ext uri="{9D8B030D-6E8A-4147-A177-3AD203B41FA5}">
                      <a16:colId xmlns:a16="http://schemas.microsoft.com/office/drawing/2014/main" val="2293278889"/>
                    </a:ext>
                  </a:extLst>
                </a:gridCol>
                <a:gridCol w="679061">
                  <a:extLst>
                    <a:ext uri="{9D8B030D-6E8A-4147-A177-3AD203B41FA5}">
                      <a16:colId xmlns:a16="http://schemas.microsoft.com/office/drawing/2014/main" val="688812534"/>
                    </a:ext>
                  </a:extLst>
                </a:gridCol>
                <a:gridCol w="679061">
                  <a:extLst>
                    <a:ext uri="{9D8B030D-6E8A-4147-A177-3AD203B41FA5}">
                      <a16:colId xmlns:a16="http://schemas.microsoft.com/office/drawing/2014/main" val="3128106796"/>
                    </a:ext>
                  </a:extLst>
                </a:gridCol>
                <a:gridCol w="679061">
                  <a:extLst>
                    <a:ext uri="{9D8B030D-6E8A-4147-A177-3AD203B41FA5}">
                      <a16:colId xmlns:a16="http://schemas.microsoft.com/office/drawing/2014/main" val="549316963"/>
                    </a:ext>
                  </a:extLst>
                </a:gridCol>
                <a:gridCol w="679061">
                  <a:extLst>
                    <a:ext uri="{9D8B030D-6E8A-4147-A177-3AD203B41FA5}">
                      <a16:colId xmlns:a16="http://schemas.microsoft.com/office/drawing/2014/main" val="622447880"/>
                    </a:ext>
                  </a:extLst>
                </a:gridCol>
                <a:gridCol w="679061">
                  <a:extLst>
                    <a:ext uri="{9D8B030D-6E8A-4147-A177-3AD203B41FA5}">
                      <a16:colId xmlns:a16="http://schemas.microsoft.com/office/drawing/2014/main" val="1183881904"/>
                    </a:ext>
                  </a:extLst>
                </a:gridCol>
                <a:gridCol w="679061">
                  <a:extLst>
                    <a:ext uri="{9D8B030D-6E8A-4147-A177-3AD203B41FA5}">
                      <a16:colId xmlns:a16="http://schemas.microsoft.com/office/drawing/2014/main" val="2009134355"/>
                    </a:ext>
                  </a:extLst>
                </a:gridCol>
                <a:gridCol w="679061">
                  <a:extLst>
                    <a:ext uri="{9D8B030D-6E8A-4147-A177-3AD203B41FA5}">
                      <a16:colId xmlns:a16="http://schemas.microsoft.com/office/drawing/2014/main" val="1643366486"/>
                    </a:ext>
                  </a:extLst>
                </a:gridCol>
                <a:gridCol w="679061">
                  <a:extLst>
                    <a:ext uri="{9D8B030D-6E8A-4147-A177-3AD203B41FA5}">
                      <a16:colId xmlns:a16="http://schemas.microsoft.com/office/drawing/2014/main" val="655316494"/>
                    </a:ext>
                  </a:extLst>
                </a:gridCol>
                <a:gridCol w="679061">
                  <a:extLst>
                    <a:ext uri="{9D8B030D-6E8A-4147-A177-3AD203B41FA5}">
                      <a16:colId xmlns:a16="http://schemas.microsoft.com/office/drawing/2014/main" val="3251348250"/>
                    </a:ext>
                  </a:extLst>
                </a:gridCol>
              </a:tblGrid>
              <a:tr h="679806">
                <a:tc>
                  <a:txBody>
                    <a:bodyPr/>
                    <a:lstStyle/>
                    <a:p>
                      <a:r>
                        <a:rPr lang="nl-NL" sz="1800" dirty="0"/>
                        <a:t>Nov ‘25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Dec ‘25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Jan</a:t>
                      </a:r>
                    </a:p>
                    <a:p>
                      <a:r>
                        <a:rPr lang="nl-NL" sz="1800" dirty="0"/>
                        <a:t> ‘26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/>
                        <a:t>Feb ‘26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/>
                        <a:t>Mrt ‘26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/>
                        <a:t>April ‘26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/>
                        <a:t>Mei ‘26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/>
                        <a:t>Juni ‘26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/>
                        <a:t>Juli </a:t>
                      </a:r>
                    </a:p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/>
                        <a:t>‘26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/>
                        <a:t>Aug ‘26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/>
                        <a:t>Sept ‘26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/>
                        <a:t>Okt ‘26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/>
                        <a:t>Nov ‘26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/>
                        <a:t>Dec ‘26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859993"/>
                  </a:ext>
                </a:extLst>
              </a:tr>
            </a:tbl>
          </a:graphicData>
        </a:graphic>
      </p:graphicFrame>
      <p:sp>
        <p:nvSpPr>
          <p:cNvPr id="4" name="Pijl: rechts 3">
            <a:extLst>
              <a:ext uri="{FF2B5EF4-FFF2-40B4-BE49-F238E27FC236}">
                <a16:creationId xmlns:a16="http://schemas.microsoft.com/office/drawing/2014/main" id="{D2115549-D8DF-889A-9AE2-9EA07C4B905F}"/>
              </a:ext>
            </a:extLst>
          </p:cNvPr>
          <p:cNvSpPr/>
          <p:nvPr/>
        </p:nvSpPr>
        <p:spPr>
          <a:xfrm>
            <a:off x="10588171" y="3084258"/>
            <a:ext cx="609600" cy="74723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A7615BCC-697B-14AC-73F6-A6F522089D15}"/>
              </a:ext>
            </a:extLst>
          </p:cNvPr>
          <p:cNvSpPr/>
          <p:nvPr/>
        </p:nvSpPr>
        <p:spPr>
          <a:xfrm>
            <a:off x="3275968" y="4735796"/>
            <a:ext cx="3427409" cy="2940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2800" dirty="0">
                <a:solidFill>
                  <a:srgbClr val="0070C0"/>
                </a:solidFill>
              </a:rPr>
              <a:t>Aanvraag omgevingsvergunning </a:t>
            </a:r>
          </a:p>
          <a:p>
            <a:pPr algn="ctr"/>
            <a:r>
              <a:rPr lang="nl-NL" sz="2800" dirty="0">
                <a:solidFill>
                  <a:srgbClr val="0070C0"/>
                </a:solidFill>
              </a:rPr>
              <a:t>door COA</a:t>
            </a:r>
            <a:endParaRPr lang="nl-NL" sz="2800" dirty="0">
              <a:solidFill>
                <a:srgbClr val="0070C0"/>
              </a:solidFill>
              <a:cs typeface="Calibri"/>
            </a:endParaRP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300CBEAD-475D-EF74-78FA-EBC5AE409E0F}"/>
              </a:ext>
            </a:extLst>
          </p:cNvPr>
          <p:cNvSpPr/>
          <p:nvPr/>
        </p:nvSpPr>
        <p:spPr>
          <a:xfrm>
            <a:off x="747485" y="4460025"/>
            <a:ext cx="1582057" cy="275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nl-NL" sz="1400">
              <a:solidFill>
                <a:srgbClr val="0070C0"/>
              </a:solidFill>
              <a:cs typeface="Calibri"/>
            </a:endParaRPr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F16111A1-0FF5-3C8E-3942-B6889CFC8E5C}"/>
              </a:ext>
            </a:extLst>
          </p:cNvPr>
          <p:cNvSpPr/>
          <p:nvPr/>
        </p:nvSpPr>
        <p:spPr>
          <a:xfrm>
            <a:off x="7562080" y="4035105"/>
            <a:ext cx="3375084" cy="369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rgbClr val="0070C0"/>
                </a:solidFill>
              </a:rPr>
              <a:t>Bouw </a:t>
            </a:r>
          </a:p>
          <a:p>
            <a:pPr algn="ctr"/>
            <a:r>
              <a:rPr lang="nl-NL" sz="2800" dirty="0">
                <a:solidFill>
                  <a:srgbClr val="0070C0"/>
                </a:solidFill>
              </a:rPr>
              <a:t>opvanglocatie</a:t>
            </a:r>
          </a:p>
        </p:txBody>
      </p:sp>
      <p:sp>
        <p:nvSpPr>
          <p:cNvPr id="38" name="Rechthoek 37">
            <a:extLst>
              <a:ext uri="{FF2B5EF4-FFF2-40B4-BE49-F238E27FC236}">
                <a16:creationId xmlns:a16="http://schemas.microsoft.com/office/drawing/2014/main" id="{CAFA80F2-5BC4-0140-D9C1-B6E485C9C746}"/>
              </a:ext>
            </a:extLst>
          </p:cNvPr>
          <p:cNvSpPr/>
          <p:nvPr/>
        </p:nvSpPr>
        <p:spPr>
          <a:xfrm>
            <a:off x="6517536" y="1590777"/>
            <a:ext cx="2463661" cy="495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rgbClr val="0070C0"/>
                </a:solidFill>
              </a:rPr>
              <a:t>Bindend advies Gemeenteraad vergunning</a:t>
            </a:r>
          </a:p>
        </p:txBody>
      </p:sp>
      <p:cxnSp>
        <p:nvCxnSpPr>
          <p:cNvPr id="39" name="Rechte verbindingslijn met pijl 38">
            <a:extLst>
              <a:ext uri="{FF2B5EF4-FFF2-40B4-BE49-F238E27FC236}">
                <a16:creationId xmlns:a16="http://schemas.microsoft.com/office/drawing/2014/main" id="{F63BB82E-DF62-0245-5D8A-7C9DE62C13AD}"/>
              </a:ext>
            </a:extLst>
          </p:cNvPr>
          <p:cNvCxnSpPr>
            <a:cxnSpLocks/>
          </p:cNvCxnSpPr>
          <p:nvPr/>
        </p:nvCxnSpPr>
        <p:spPr>
          <a:xfrm>
            <a:off x="8099461" y="2570211"/>
            <a:ext cx="0" cy="577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chte verbindingslijn met pijl 39">
            <a:extLst>
              <a:ext uri="{FF2B5EF4-FFF2-40B4-BE49-F238E27FC236}">
                <a16:creationId xmlns:a16="http://schemas.microsoft.com/office/drawing/2014/main" id="{F8124683-1293-F434-112A-4B50B285992E}"/>
              </a:ext>
            </a:extLst>
          </p:cNvPr>
          <p:cNvCxnSpPr>
            <a:cxnSpLocks/>
          </p:cNvCxnSpPr>
          <p:nvPr/>
        </p:nvCxnSpPr>
        <p:spPr>
          <a:xfrm flipV="1">
            <a:off x="1481377" y="3828195"/>
            <a:ext cx="0" cy="479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hthoek 49">
            <a:extLst>
              <a:ext uri="{FF2B5EF4-FFF2-40B4-BE49-F238E27FC236}">
                <a16:creationId xmlns:a16="http://schemas.microsoft.com/office/drawing/2014/main" id="{55E6FFC0-B362-1037-61F4-C456EBB72D29}"/>
              </a:ext>
            </a:extLst>
          </p:cNvPr>
          <p:cNvSpPr/>
          <p:nvPr/>
        </p:nvSpPr>
        <p:spPr>
          <a:xfrm>
            <a:off x="2959810" y="2701254"/>
            <a:ext cx="1582057" cy="275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2800" dirty="0">
                <a:solidFill>
                  <a:srgbClr val="0070C0"/>
                </a:solidFill>
              </a:rPr>
              <a:t>Planteam</a:t>
            </a:r>
          </a:p>
        </p:txBody>
      </p:sp>
      <p:cxnSp>
        <p:nvCxnSpPr>
          <p:cNvPr id="51" name="Rechte verbindingslijn met pijl 50">
            <a:extLst>
              <a:ext uri="{FF2B5EF4-FFF2-40B4-BE49-F238E27FC236}">
                <a16:creationId xmlns:a16="http://schemas.microsoft.com/office/drawing/2014/main" id="{CFE802E5-341E-4300-F8C7-2A86FE953571}"/>
              </a:ext>
            </a:extLst>
          </p:cNvPr>
          <p:cNvCxnSpPr>
            <a:cxnSpLocks/>
          </p:cNvCxnSpPr>
          <p:nvPr/>
        </p:nvCxnSpPr>
        <p:spPr>
          <a:xfrm flipV="1">
            <a:off x="4908225" y="3850850"/>
            <a:ext cx="0" cy="4100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hthoek 51">
            <a:extLst>
              <a:ext uri="{FF2B5EF4-FFF2-40B4-BE49-F238E27FC236}">
                <a16:creationId xmlns:a16="http://schemas.microsoft.com/office/drawing/2014/main" id="{E148EE5E-2E0A-7A01-F231-D0173286D4DB}"/>
              </a:ext>
            </a:extLst>
          </p:cNvPr>
          <p:cNvSpPr/>
          <p:nvPr/>
        </p:nvSpPr>
        <p:spPr>
          <a:xfrm>
            <a:off x="563869" y="4347496"/>
            <a:ext cx="2236730" cy="369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2800" dirty="0">
                <a:solidFill>
                  <a:srgbClr val="0070C0"/>
                </a:solidFill>
              </a:rPr>
              <a:t>Collegebesluit</a:t>
            </a:r>
            <a:endParaRPr lang="nl-NL" sz="2800" dirty="0"/>
          </a:p>
        </p:txBody>
      </p:sp>
      <p:sp>
        <p:nvSpPr>
          <p:cNvPr id="53" name="Rechthoek 52">
            <a:extLst>
              <a:ext uri="{FF2B5EF4-FFF2-40B4-BE49-F238E27FC236}">
                <a16:creationId xmlns:a16="http://schemas.microsoft.com/office/drawing/2014/main" id="{EE95CA95-82D8-3451-5A7B-D22034748AA5}"/>
              </a:ext>
            </a:extLst>
          </p:cNvPr>
          <p:cNvSpPr/>
          <p:nvPr/>
        </p:nvSpPr>
        <p:spPr>
          <a:xfrm>
            <a:off x="747485" y="1999462"/>
            <a:ext cx="2542698" cy="220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2800" dirty="0">
                <a:solidFill>
                  <a:srgbClr val="0070C0"/>
                </a:solidFill>
              </a:rPr>
              <a:t>Nu: </a:t>
            </a:r>
            <a:r>
              <a:rPr lang="nl-NL" sz="2800" dirty="0" err="1">
                <a:solidFill>
                  <a:srgbClr val="0070C0"/>
                </a:solidFill>
              </a:rPr>
              <a:t>informatie-bijeenkomst</a:t>
            </a:r>
            <a:endParaRPr lang="nl-NL" sz="2800" dirty="0">
              <a:solidFill>
                <a:srgbClr val="0070C0"/>
              </a:solidFill>
              <a:cs typeface="Calibri"/>
            </a:endParaRPr>
          </a:p>
        </p:txBody>
      </p:sp>
      <p:cxnSp>
        <p:nvCxnSpPr>
          <p:cNvPr id="54" name="Rechte verbindingslijn met pijl 53">
            <a:extLst>
              <a:ext uri="{FF2B5EF4-FFF2-40B4-BE49-F238E27FC236}">
                <a16:creationId xmlns:a16="http://schemas.microsoft.com/office/drawing/2014/main" id="{448C6B58-F1BD-5ECC-A7F0-C781A3BA511C}"/>
              </a:ext>
            </a:extLst>
          </p:cNvPr>
          <p:cNvCxnSpPr>
            <a:cxnSpLocks/>
          </p:cNvCxnSpPr>
          <p:nvPr/>
        </p:nvCxnSpPr>
        <p:spPr>
          <a:xfrm>
            <a:off x="1956850" y="2570211"/>
            <a:ext cx="10732" cy="582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Linkeraccolade 54">
            <a:extLst>
              <a:ext uri="{FF2B5EF4-FFF2-40B4-BE49-F238E27FC236}">
                <a16:creationId xmlns:a16="http://schemas.microsoft.com/office/drawing/2014/main" id="{93726886-E51F-5E95-0D01-8208CD4519B2}"/>
              </a:ext>
            </a:extLst>
          </p:cNvPr>
          <p:cNvSpPr/>
          <p:nvPr/>
        </p:nvSpPr>
        <p:spPr>
          <a:xfrm rot="16200000">
            <a:off x="3576145" y="2099099"/>
            <a:ext cx="391506" cy="200859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6" name="Linkeraccolade 55">
            <a:extLst>
              <a:ext uri="{FF2B5EF4-FFF2-40B4-BE49-F238E27FC236}">
                <a16:creationId xmlns:a16="http://schemas.microsoft.com/office/drawing/2014/main" id="{F6DBE950-DCBB-E645-1249-4787AACF5770}"/>
              </a:ext>
            </a:extLst>
          </p:cNvPr>
          <p:cNvSpPr/>
          <p:nvPr/>
        </p:nvSpPr>
        <p:spPr>
          <a:xfrm rot="16200000">
            <a:off x="9838538" y="1415853"/>
            <a:ext cx="391506" cy="337508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7" name="Rechthoek 56">
            <a:extLst>
              <a:ext uri="{FF2B5EF4-FFF2-40B4-BE49-F238E27FC236}">
                <a16:creationId xmlns:a16="http://schemas.microsoft.com/office/drawing/2014/main" id="{5F38B1D5-9FA8-CDDF-F083-7DDF17905FE4}"/>
              </a:ext>
            </a:extLst>
          </p:cNvPr>
          <p:cNvSpPr/>
          <p:nvPr/>
        </p:nvSpPr>
        <p:spPr>
          <a:xfrm>
            <a:off x="8502514" y="2744028"/>
            <a:ext cx="2754701" cy="303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2800" dirty="0">
                <a:solidFill>
                  <a:srgbClr val="0070C0"/>
                </a:solidFill>
              </a:rPr>
              <a:t>Klankbordgroep</a:t>
            </a:r>
          </a:p>
        </p:txBody>
      </p:sp>
      <p:sp>
        <p:nvSpPr>
          <p:cNvPr id="58" name="Linkeraccolade 57">
            <a:extLst>
              <a:ext uri="{FF2B5EF4-FFF2-40B4-BE49-F238E27FC236}">
                <a16:creationId xmlns:a16="http://schemas.microsoft.com/office/drawing/2014/main" id="{0DAD7E5D-2761-1796-BE34-C32081DEE92F}"/>
              </a:ext>
            </a:extLst>
          </p:cNvPr>
          <p:cNvSpPr/>
          <p:nvPr/>
        </p:nvSpPr>
        <p:spPr>
          <a:xfrm rot="16200000">
            <a:off x="6203728" y="2518412"/>
            <a:ext cx="391506" cy="116996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Rechthoek 58">
            <a:extLst>
              <a:ext uri="{FF2B5EF4-FFF2-40B4-BE49-F238E27FC236}">
                <a16:creationId xmlns:a16="http://schemas.microsoft.com/office/drawing/2014/main" id="{25580AAF-3476-63E1-7BEE-9629F16A1F80}"/>
              </a:ext>
            </a:extLst>
          </p:cNvPr>
          <p:cNvSpPr/>
          <p:nvPr/>
        </p:nvSpPr>
        <p:spPr>
          <a:xfrm>
            <a:off x="5388497" y="2750366"/>
            <a:ext cx="2073306" cy="206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2800" dirty="0">
                <a:solidFill>
                  <a:srgbClr val="0070C0"/>
                </a:solidFill>
              </a:rPr>
              <a:t>Zienswijzen</a:t>
            </a:r>
          </a:p>
        </p:txBody>
      </p:sp>
      <p:sp>
        <p:nvSpPr>
          <p:cNvPr id="65" name="Linkeraccolade 64">
            <a:extLst>
              <a:ext uri="{FF2B5EF4-FFF2-40B4-BE49-F238E27FC236}">
                <a16:creationId xmlns:a16="http://schemas.microsoft.com/office/drawing/2014/main" id="{68BA5790-890E-77AD-85E9-E4FACECC5BA0}"/>
              </a:ext>
            </a:extLst>
          </p:cNvPr>
          <p:cNvSpPr/>
          <p:nvPr/>
        </p:nvSpPr>
        <p:spPr>
          <a:xfrm rot="5400000">
            <a:off x="9053869" y="2947977"/>
            <a:ext cx="391506" cy="1805747"/>
          </a:xfrm>
          <a:prstGeom prst="leftBrace">
            <a:avLst>
              <a:gd name="adj1" fmla="val 8333"/>
              <a:gd name="adj2" fmla="val 4740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8" name="Rechthoek 67">
            <a:extLst>
              <a:ext uri="{FF2B5EF4-FFF2-40B4-BE49-F238E27FC236}">
                <a16:creationId xmlns:a16="http://schemas.microsoft.com/office/drawing/2014/main" id="{8BA7A995-6818-0B09-6223-FED1423C43B3}"/>
              </a:ext>
            </a:extLst>
          </p:cNvPr>
          <p:cNvSpPr/>
          <p:nvPr/>
        </p:nvSpPr>
        <p:spPr>
          <a:xfrm>
            <a:off x="9615714" y="4484796"/>
            <a:ext cx="1582057" cy="275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nl-NL" sz="1400">
              <a:solidFill>
                <a:srgbClr val="0070C0"/>
              </a:solidFill>
              <a:cs typeface="Calibri"/>
            </a:endParaRPr>
          </a:p>
        </p:txBody>
      </p:sp>
      <p:cxnSp>
        <p:nvCxnSpPr>
          <p:cNvPr id="69" name="Rechte verbindingslijn met pijl 68">
            <a:extLst>
              <a:ext uri="{FF2B5EF4-FFF2-40B4-BE49-F238E27FC236}">
                <a16:creationId xmlns:a16="http://schemas.microsoft.com/office/drawing/2014/main" id="{72D1CF7A-9419-9364-D2BF-631A7CA1E493}"/>
              </a:ext>
            </a:extLst>
          </p:cNvPr>
          <p:cNvCxnSpPr>
            <a:cxnSpLocks/>
          </p:cNvCxnSpPr>
          <p:nvPr/>
        </p:nvCxnSpPr>
        <p:spPr>
          <a:xfrm flipV="1">
            <a:off x="10349606" y="3852966"/>
            <a:ext cx="0" cy="1176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hthoek 70">
            <a:extLst>
              <a:ext uri="{FF2B5EF4-FFF2-40B4-BE49-F238E27FC236}">
                <a16:creationId xmlns:a16="http://schemas.microsoft.com/office/drawing/2014/main" id="{F2069DDF-3666-0879-64C1-827FE4F1F28F}"/>
              </a:ext>
            </a:extLst>
          </p:cNvPr>
          <p:cNvSpPr/>
          <p:nvPr/>
        </p:nvSpPr>
        <p:spPr>
          <a:xfrm>
            <a:off x="9190014" y="5212017"/>
            <a:ext cx="2433456" cy="369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2800" dirty="0">
                <a:solidFill>
                  <a:srgbClr val="0070C0"/>
                </a:solidFill>
              </a:rPr>
              <a:t>Ingebruikname</a:t>
            </a:r>
          </a:p>
          <a:p>
            <a:pPr algn="ctr"/>
            <a:r>
              <a:rPr lang="nl-NL" sz="2800" dirty="0">
                <a:solidFill>
                  <a:srgbClr val="0070C0"/>
                </a:solidFill>
              </a:rPr>
              <a:t>opvanglocatie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643718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2AC3B3-E6C4-42A5-36F9-23617B9E0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245382"/>
            <a:ext cx="10515600" cy="567115"/>
          </a:xfrm>
        </p:spPr>
        <p:txBody>
          <a:bodyPr>
            <a:normAutofit/>
          </a:bodyPr>
          <a:lstStyle/>
          <a:p>
            <a:r>
              <a:rPr lang="nl-NL" sz="3200">
                <a:latin typeface="Calibri"/>
                <a:cs typeface="Calibri"/>
              </a:rPr>
              <a:t>We nodigen u uit voor de informatiemarkt</a:t>
            </a:r>
            <a:endParaRPr lang="nl-NL" sz="3200">
              <a:latin typeface="Calibri"/>
              <a:ea typeface="Calibri"/>
              <a:cs typeface="Calibri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C26954-FE2E-C89B-05C1-2D197F00F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392" y="1389397"/>
            <a:ext cx="11134034" cy="4351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sz="2300" dirty="0">
                <a:solidFill>
                  <a:srgbClr val="000000"/>
                </a:solidFill>
                <a:latin typeface="Calibri"/>
                <a:cs typeface="Calibri"/>
              </a:rPr>
              <a:t>Stel vooral al uw vragen bij de informatietafels:</a:t>
            </a:r>
            <a:endParaRPr lang="nl-NL" sz="23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nl-NL" sz="23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457200" indent="-457200">
              <a:buAutoNum type="arabicPeriod"/>
            </a:pPr>
            <a:r>
              <a:rPr lang="nl-NL" sz="2300" dirty="0">
                <a:solidFill>
                  <a:srgbClr val="000000"/>
                </a:solidFill>
                <a:latin typeface="Calibri"/>
                <a:cs typeface="Calibri"/>
              </a:rPr>
              <a:t>COA: werkwijze en opvang  </a:t>
            </a:r>
          </a:p>
          <a:p>
            <a:pPr marL="457200" indent="-457200">
              <a:buAutoNum type="arabicPeriod"/>
            </a:pPr>
            <a:r>
              <a:rPr lang="nl-NL" sz="2300" dirty="0">
                <a:solidFill>
                  <a:srgbClr val="000000"/>
                </a:solidFill>
                <a:latin typeface="Calibri"/>
                <a:cs typeface="Calibri"/>
              </a:rPr>
              <a:t>COA &amp; gemeente: ontwerp, ruimtelijke onderzoeken en vergunningsprocedure </a:t>
            </a:r>
          </a:p>
          <a:p>
            <a:pPr marL="457200" indent="-457200">
              <a:buAutoNum type="arabicPeriod"/>
            </a:pPr>
            <a:r>
              <a:rPr lang="nl-NL" sz="2300" dirty="0">
                <a:solidFill>
                  <a:srgbClr val="000000"/>
                </a:solidFill>
                <a:latin typeface="Calibri"/>
                <a:cs typeface="Calibri"/>
              </a:rPr>
              <a:t>Gemeente: sociale verbinding en veiligheid  </a:t>
            </a:r>
            <a:endParaRPr lang="nl-NL" sz="23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nl-NL" sz="23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nl-NL" sz="2300" dirty="0">
                <a:solidFill>
                  <a:srgbClr val="000000"/>
                </a:solidFill>
                <a:latin typeface="Calibri"/>
                <a:cs typeface="Calibri"/>
              </a:rPr>
              <a:t>Heeft u vragen die vanavond niet beantwoord zijn? Stuur een mail naar </a:t>
            </a:r>
            <a:r>
              <a:rPr lang="nl-NL" sz="2300" dirty="0">
                <a:solidFill>
                  <a:srgbClr val="000000"/>
                </a:solidFill>
                <a:latin typeface="Calibri"/>
                <a:cs typeface="Calibri"/>
                <a:hlinkClick r:id="rId2"/>
              </a:rPr>
              <a:t>welkomintilburg@tilburg.nl</a:t>
            </a:r>
            <a:r>
              <a:rPr lang="nl-NL" sz="2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nl-NL" sz="23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9924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0B648-2179-BD5D-A66C-55FE157EB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383B31-3103-23C7-D168-971D62E01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82" y="177594"/>
            <a:ext cx="11205518" cy="567115"/>
          </a:xfrm>
        </p:spPr>
        <p:txBody>
          <a:bodyPr>
            <a:normAutofit fontScale="90000"/>
          </a:bodyPr>
          <a:lstStyle/>
          <a:p>
            <a:br>
              <a:rPr lang="nl-NL" sz="4400" dirty="0">
                <a:latin typeface="+mn-lt"/>
              </a:rPr>
            </a:br>
            <a:endParaRPr lang="nl-NL" sz="3200" dirty="0">
              <a:solidFill>
                <a:srgbClr val="043258"/>
              </a:solidFill>
              <a:latin typeface="+mn-lt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88E899-8402-C28D-1079-4E648F024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6000" dirty="0">
                <a:solidFill>
                  <a:schemeClr val="tx1"/>
                </a:solidFill>
                <a:latin typeface="+mn-lt"/>
              </a:rPr>
              <a:t>Dank voor uw aandacht</a:t>
            </a:r>
          </a:p>
        </p:txBody>
      </p:sp>
    </p:spTree>
    <p:extLst>
      <p:ext uri="{BB962C8B-B14F-4D97-AF65-F5344CB8AC3E}">
        <p14:creationId xmlns:p14="http://schemas.microsoft.com/office/powerpoint/2010/main" val="1439798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2C76BE1-8A24-4E0F-CF69-B78ED6260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1928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492F0-FCE5-39B4-9F29-6BEA92CD8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E1D87CF-21AF-7237-E6B6-298D7B9E21D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3769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r>
              <a:rPr lang="en-US"/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61A3A6A-C43E-5C9F-937D-3A213209FE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CB14885-9360-28FB-795B-62ED0C4D6BC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16735" y="199850"/>
            <a:ext cx="8315325" cy="5778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0960" rIns="0" bIns="0" anchor="t">
            <a:normAutofit fontScale="95000"/>
          </a:bodyPr>
          <a:lstStyle/>
          <a:p>
            <a:pPr marL="0" marR="0" indent="0" algn="l">
              <a:lnSpc>
                <a:spcPts val="4000"/>
              </a:lnSpc>
              <a:spcAft>
                <a:spcPts val="0"/>
              </a:spcAft>
              <a:buNone/>
            </a:pPr>
            <a:r>
              <a:rPr lang="nl-NL" sz="3200" b="1" spc="35">
                <a:solidFill>
                  <a:srgbClr val="173347"/>
                </a:solidFill>
                <a:latin typeface="Calibri"/>
                <a:ea typeface="Calibri"/>
                <a:cs typeface="Calibri"/>
              </a:rPr>
              <a:t>Locaties voor asiel in Tilburg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0B1CD9F-AA0E-C357-EB27-84090217772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16735" y="1099633"/>
            <a:ext cx="11061903" cy="4894779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79070" rIns="0" bIns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2400" spc="-15">
                <a:solidFill>
                  <a:srgbClr val="173347"/>
                </a:solidFill>
                <a:latin typeface="Calibri"/>
                <a:ea typeface="Calibri"/>
                <a:cs typeface="Calibri"/>
              </a:rPr>
              <a:t>In 2024 gezocht naar kansrijke locaties voor opvang Oekraïense ontheemden, AMV en asiel, met een beoordeling op verschillende criteria:</a:t>
            </a:r>
          </a:p>
          <a:p>
            <a:pPr marL="0" indent="0">
              <a:lnSpc>
                <a:spcPct val="100000"/>
              </a:lnSpc>
              <a:buNone/>
            </a:pPr>
            <a:endParaRPr lang="nl-NL" sz="2400" spc="-15">
              <a:solidFill>
                <a:srgbClr val="173347"/>
              </a:solidFill>
              <a:latin typeface="Calibri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nl-NL" sz="2400" spc="-15">
              <a:solidFill>
                <a:srgbClr val="173347"/>
              </a:solidFill>
              <a:latin typeface="Calibri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nl-NL"/>
          </a:p>
          <a:p>
            <a:pPr marL="0" indent="0">
              <a:lnSpc>
                <a:spcPct val="100000"/>
              </a:lnSpc>
              <a:buNone/>
            </a:pPr>
            <a:endParaRPr lang="nl-NL" sz="2400" spc="-15">
              <a:solidFill>
                <a:srgbClr val="173347"/>
              </a:solidFill>
              <a:latin typeface="Calibri" panose="02020603050405020304" pitchFamily="2"/>
              <a:ea typeface="Calibri" panose="02020603050405020304" pitchFamily="2"/>
              <a:cs typeface="Calibri" panose="02020603050405020304" pitchFamily="2"/>
            </a:endParaRPr>
          </a:p>
          <a:p>
            <a:pPr marL="0" indent="0">
              <a:buNone/>
            </a:pPr>
            <a:endParaRPr lang="nl-NL" sz="2400" spc="-15">
              <a:solidFill>
                <a:srgbClr val="173347"/>
              </a:solidFill>
              <a:latin typeface="Calibri" panose="02020603050405020304" pitchFamily="2"/>
              <a:cs typeface="Calibri" panose="02020603050405020304" pitchFamily="2"/>
            </a:endParaRPr>
          </a:p>
          <a:p>
            <a:pPr marL="0" indent="0">
              <a:buNone/>
            </a:pPr>
            <a:endParaRPr lang="nl-NL" sz="2400" spc="-15">
              <a:solidFill>
                <a:srgbClr val="173347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nl-NL" sz="2400" spc="-15">
              <a:solidFill>
                <a:srgbClr val="173347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nl-NL" sz="2400" spc="-15">
              <a:solidFill>
                <a:srgbClr val="173347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nl-NL" sz="2400" spc="-15">
              <a:solidFill>
                <a:srgbClr val="173347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nl-NL" sz="2400" spc="-15">
              <a:solidFill>
                <a:srgbClr val="173347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nl-NL" sz="2400" spc="-15">
              <a:solidFill>
                <a:srgbClr val="173347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nl-NL" sz="2400" spc="-15">
              <a:solidFill>
                <a:srgbClr val="173347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nl-NL" sz="2400" spc="-15">
              <a:solidFill>
                <a:srgbClr val="173347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nl-NL" sz="2400" spc="-15">
              <a:solidFill>
                <a:srgbClr val="173347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nl-NL" sz="2400" spc="-15">
              <a:solidFill>
                <a:srgbClr val="173347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endParaRPr lang="nl-NL" sz="2400">
              <a:solidFill>
                <a:srgbClr val="000000"/>
              </a:solidFill>
              <a:latin typeface="+mn-lt"/>
              <a:cs typeface="Calibri"/>
            </a:endParaRPr>
          </a:p>
          <a:p>
            <a:pPr marL="170815" indent="-170815"/>
            <a:endParaRPr lang="nl-NL" sz="2400">
              <a:cs typeface="Calibri"/>
            </a:endParaRPr>
          </a:p>
          <a:p>
            <a:pPr marL="0" marR="0" indent="0" algn="l">
              <a:lnSpc>
                <a:spcPct val="100000"/>
              </a:lnSpc>
              <a:spcAft>
                <a:spcPts val="0"/>
              </a:spcAft>
              <a:buNone/>
            </a:pPr>
            <a:endParaRPr lang="nl-NL" sz="2400" spc="-15">
              <a:solidFill>
                <a:srgbClr val="173347"/>
              </a:solidFill>
              <a:latin typeface="Calibri" panose="02020603050405020304" pitchFamily="2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55D2F26-D389-12B0-80F3-972AA9971C3B}"/>
              </a:ext>
            </a:extLst>
          </p:cNvPr>
          <p:cNvSpPr txBox="1"/>
          <p:nvPr/>
        </p:nvSpPr>
        <p:spPr>
          <a:xfrm>
            <a:off x="417307" y="2311699"/>
            <a:ext cx="9468970" cy="34830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365760" algn="l" defTabSz="914400" rtl="0" eaLnBrk="1" fontAlgn="auto" latinLnBrk="0" hangingPunct="1">
              <a:lnSpc>
                <a:spcPts val="13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/>
              <a:buChar char="Ø"/>
              <a:tabLst/>
              <a:defRPr/>
            </a:pPr>
            <a:r>
              <a:rPr kumimoji="0" lang="nl-NL" sz="2200" b="0" i="0" u="none" strike="noStrike" kern="1200" cap="none" spc="-15" normalizeH="0" baseline="0" noProof="0">
                <a:ln>
                  <a:noFill/>
                </a:ln>
                <a:solidFill>
                  <a:srgbClr val="17334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locatiekenmerken </a:t>
            </a:r>
            <a:r>
              <a:rPr kumimoji="0" lang="en-US" sz="2200" b="0" i="0" u="none" strike="noStrike" kern="1200" cap="none" spc="-15" normalizeH="0" baseline="0" noProof="0">
                <a:ln>
                  <a:noFill/>
                </a:ln>
                <a:solidFill>
                  <a:srgbClr val="17334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​</a:t>
            </a:r>
          </a:p>
          <a:p>
            <a:pPr marL="0" marR="0" lvl="0" indent="365760" algn="l" defTabSz="914400" rtl="0" eaLnBrk="1" fontAlgn="auto" latinLnBrk="0" hangingPunct="1">
              <a:lnSpc>
                <a:spcPts val="13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/>
              <a:buChar char="Ø"/>
              <a:tabLst/>
              <a:defRPr/>
            </a:pPr>
            <a:endParaRPr kumimoji="0" lang="en-US" sz="2200" b="0" i="0" u="none" strike="noStrike" kern="1200" cap="none" spc="-15" normalizeH="0" baseline="0" noProof="0">
              <a:ln>
                <a:noFill/>
              </a:ln>
              <a:solidFill>
                <a:srgbClr val="173347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365760" algn="l" defTabSz="914400" rtl="0" eaLnBrk="1" fontAlgn="auto" latinLnBrk="0" hangingPunct="1">
              <a:lnSpc>
                <a:spcPts val="13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/>
              <a:buChar char="Ø"/>
              <a:tabLst/>
              <a:defRPr/>
            </a:pPr>
            <a:r>
              <a:rPr kumimoji="0" lang="nl-NL" sz="2200" b="0" i="0" u="none" strike="noStrike" kern="1200" cap="none" spc="-15" normalizeH="0" baseline="0" noProof="0">
                <a:ln>
                  <a:noFill/>
                </a:ln>
                <a:solidFill>
                  <a:srgbClr val="17334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opvangcapaciteit </a:t>
            </a:r>
            <a:r>
              <a:rPr kumimoji="0" lang="en-US" sz="2200" b="0" i="0" u="none" strike="noStrike" kern="1200" cap="none" spc="-15" normalizeH="0" baseline="0" noProof="0">
                <a:ln>
                  <a:noFill/>
                </a:ln>
                <a:solidFill>
                  <a:srgbClr val="17334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​</a:t>
            </a:r>
          </a:p>
          <a:p>
            <a:pPr marL="0" marR="0" lvl="0" indent="365760" algn="l" defTabSz="914400" rtl="0" eaLnBrk="1" fontAlgn="auto" latinLnBrk="0" hangingPunct="1">
              <a:lnSpc>
                <a:spcPts val="13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/>
              <a:buChar char="Ø"/>
              <a:tabLst/>
              <a:defRPr/>
            </a:pPr>
            <a:endParaRPr kumimoji="0" lang="en-US" sz="2200" b="0" i="0" u="none" strike="noStrike" kern="1200" cap="none" spc="-15" normalizeH="0" baseline="0" noProof="0">
              <a:ln>
                <a:noFill/>
              </a:ln>
              <a:solidFill>
                <a:srgbClr val="173347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365760" algn="l" defTabSz="914400" rtl="0" eaLnBrk="1" fontAlgn="auto" latinLnBrk="0" hangingPunct="1">
              <a:lnSpc>
                <a:spcPts val="13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/>
              <a:buChar char="Ø"/>
              <a:tabLst/>
              <a:defRPr/>
            </a:pPr>
            <a:r>
              <a:rPr kumimoji="0" lang="nl-NL" sz="2200" b="0" i="0" u="none" strike="noStrike" kern="1200" cap="none" spc="-15" normalizeH="0" baseline="0" noProof="0">
                <a:ln>
                  <a:noFill/>
                </a:ln>
                <a:solidFill>
                  <a:srgbClr val="17334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eigendom </a:t>
            </a:r>
            <a:r>
              <a:rPr kumimoji="0" lang="en-US" sz="2200" b="0" i="0" u="none" strike="noStrike" kern="1200" cap="none" spc="-15" normalizeH="0" baseline="0" noProof="0">
                <a:ln>
                  <a:noFill/>
                </a:ln>
                <a:solidFill>
                  <a:srgbClr val="17334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​</a:t>
            </a:r>
          </a:p>
          <a:p>
            <a:pPr marL="0" marR="0" lvl="0" indent="365760" algn="l" defTabSz="914400" rtl="0" eaLnBrk="1" fontAlgn="auto" latinLnBrk="0" hangingPunct="1">
              <a:lnSpc>
                <a:spcPts val="13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/>
              <a:buChar char="Ø"/>
              <a:tabLst/>
              <a:defRPr/>
            </a:pPr>
            <a:endParaRPr kumimoji="0" lang="en-US" sz="2200" b="0" i="0" u="none" strike="noStrike" kern="1200" cap="none" spc="-15" normalizeH="0" baseline="0" noProof="0">
              <a:ln>
                <a:noFill/>
              </a:ln>
              <a:solidFill>
                <a:srgbClr val="173347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365760" algn="l" defTabSz="914400" rtl="0" eaLnBrk="1" fontAlgn="auto" latinLnBrk="0" hangingPunct="1">
              <a:lnSpc>
                <a:spcPts val="13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/>
              <a:buChar char="Ø"/>
              <a:tabLst/>
              <a:defRPr/>
            </a:pPr>
            <a:r>
              <a:rPr kumimoji="0" lang="nl-NL" sz="2200" b="0" i="0" u="none" strike="noStrike" kern="1200" cap="none" spc="-15" normalizeH="0" baseline="0" noProof="0">
                <a:ln>
                  <a:noFill/>
                </a:ln>
                <a:solidFill>
                  <a:srgbClr val="17334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beschikbaarheid van de locatie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334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ts val="13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0" i="0" u="none" strike="noStrike" kern="1200" cap="none" spc="-15" normalizeH="0" baseline="0" noProof="0">
                <a:ln>
                  <a:noFill/>
                </a:ln>
                <a:solidFill>
                  <a:srgbClr val="17334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 </a:t>
            </a:r>
            <a:r>
              <a:rPr kumimoji="0" lang="en-US" sz="2200" b="0" i="0" u="none" strike="noStrike" kern="1200" cap="none" spc="-15" normalizeH="0" baseline="0" noProof="0">
                <a:ln>
                  <a:noFill/>
                </a:ln>
                <a:solidFill>
                  <a:srgbClr val="17334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​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3348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0" marR="0" lvl="0" indent="365760" algn="l" defTabSz="914400" rtl="0" eaLnBrk="1" fontAlgn="auto" latinLnBrk="0" hangingPunct="1">
              <a:lnSpc>
                <a:spcPts val="13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/>
              <a:buChar char="Ø"/>
              <a:tabLst/>
              <a:defRPr/>
            </a:pPr>
            <a:r>
              <a:rPr kumimoji="0" lang="nl-NL" sz="2200" b="0" i="0" u="none" strike="noStrike" kern="1200" cap="none" spc="-15" normalizeH="0" baseline="0" noProof="0">
                <a:ln>
                  <a:noFill/>
                </a:ln>
                <a:solidFill>
                  <a:srgbClr val="17334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het huidig en toekomstig gebruik</a:t>
            </a:r>
          </a:p>
          <a:p>
            <a:pPr marL="0" marR="0" lvl="0" indent="365760" algn="l" defTabSz="914400" rtl="0" eaLnBrk="1" fontAlgn="auto" latinLnBrk="0" hangingPunct="1">
              <a:lnSpc>
                <a:spcPts val="13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/>
              <a:buChar char="Ø"/>
              <a:tabLst/>
              <a:defRPr/>
            </a:pPr>
            <a:endParaRPr kumimoji="0" lang="nl-NL" sz="2200" b="0" i="0" u="none" strike="noStrike" kern="1200" cap="none" spc="-15" normalizeH="0" baseline="0" noProof="0">
              <a:ln>
                <a:noFill/>
              </a:ln>
              <a:solidFill>
                <a:srgbClr val="173347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365760" algn="l" defTabSz="914400" rtl="0" eaLnBrk="1" fontAlgn="auto" latinLnBrk="0" hangingPunct="1">
              <a:lnSpc>
                <a:spcPts val="13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/>
              <a:buChar char="Ø"/>
              <a:tabLst/>
              <a:defRPr/>
            </a:pPr>
            <a:r>
              <a:rPr kumimoji="0" lang="en-US" sz="2200" b="0" i="0" u="none" strike="noStrike" kern="1200" cap="none" spc="-15" normalizeH="0" baseline="0" noProof="0">
                <a:ln>
                  <a:noFill/>
                </a:ln>
                <a:solidFill>
                  <a:srgbClr val="17334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​</a:t>
            </a:r>
            <a:r>
              <a:rPr kumimoji="0" lang="nl-NL" sz="2200" b="0" i="0" u="none" strike="noStrike" kern="1200" cap="none" spc="-15" normalizeH="0" baseline="0" noProof="0">
                <a:ln>
                  <a:noFill/>
                </a:ln>
                <a:solidFill>
                  <a:srgbClr val="17334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sociaalmaatschappelijke impact i.r.t. de buurt (absorptievermogen) </a:t>
            </a:r>
            <a:r>
              <a:rPr kumimoji="0" lang="en-US" sz="2200" b="0" i="0" u="none" strike="noStrike" kern="1200" cap="none" spc="-15" normalizeH="0" baseline="0" noProof="0">
                <a:ln>
                  <a:noFill/>
                </a:ln>
                <a:solidFill>
                  <a:srgbClr val="17334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​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334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365760" algn="l" defTabSz="914400" rtl="0" eaLnBrk="1" fontAlgn="auto" latinLnBrk="0" hangingPunct="1">
              <a:lnSpc>
                <a:spcPts val="13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/>
              <a:buChar char="Ø"/>
              <a:tabLst/>
              <a:defRPr/>
            </a:pPr>
            <a:endParaRPr kumimoji="0" lang="en-US" sz="2200" b="0" i="0" u="none" strike="noStrike" kern="1200" cap="none" spc="-15" normalizeH="0" baseline="0" noProof="0">
              <a:ln>
                <a:noFill/>
              </a:ln>
              <a:solidFill>
                <a:srgbClr val="173347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365760" algn="l" defTabSz="914400" rtl="0" eaLnBrk="1" fontAlgn="auto" latinLnBrk="0" hangingPunct="1">
              <a:lnSpc>
                <a:spcPts val="13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/>
              <a:buChar char="Ø"/>
              <a:tabLst/>
              <a:defRPr/>
            </a:pPr>
            <a:r>
              <a:rPr kumimoji="0" lang="nl-NL" sz="2200" b="0" i="0" u="none" strike="noStrike" kern="1200" cap="none" spc="-15" normalizeH="0" baseline="0" noProof="0">
                <a:ln>
                  <a:noFill/>
                </a:ln>
                <a:solidFill>
                  <a:srgbClr val="17334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ruimtelijke aspecten als ecologie, natuur, milieu </a:t>
            </a:r>
            <a:r>
              <a:rPr kumimoji="0" lang="en-US" sz="2200" b="0" i="0" u="none" strike="noStrike" kern="1200" cap="none" spc="-15" normalizeH="0" baseline="0" noProof="0">
                <a:ln>
                  <a:noFill/>
                </a:ln>
                <a:solidFill>
                  <a:srgbClr val="17334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​</a:t>
            </a:r>
          </a:p>
          <a:p>
            <a:pPr marL="0" marR="0" lvl="0" indent="365760" algn="l" defTabSz="914400" rtl="0" eaLnBrk="1" fontAlgn="auto" latinLnBrk="0" hangingPunct="1">
              <a:lnSpc>
                <a:spcPts val="13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/>
              <a:buChar char="Ø"/>
              <a:tabLst/>
              <a:defRPr/>
            </a:pPr>
            <a:endParaRPr kumimoji="0" lang="en-US" sz="2200" b="0" i="0" u="none" strike="noStrike" kern="1200" cap="none" spc="-15" normalizeH="0" baseline="0" noProof="0">
              <a:ln>
                <a:noFill/>
              </a:ln>
              <a:solidFill>
                <a:srgbClr val="173347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274320" algn="l" defTabSz="914400" rtl="0" eaLnBrk="1" fontAlgn="auto" latinLnBrk="0" hangingPunct="1">
              <a:lnSpc>
                <a:spcPts val="13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/>
              <a:buChar char="Ø"/>
              <a:tabLst/>
              <a:defRPr/>
            </a:pPr>
            <a:r>
              <a:rPr kumimoji="0" lang="nl-NL" sz="2200" b="0" i="0" u="none" strike="noStrike" kern="1200" cap="none" spc="-15" normalizeH="0" baseline="0" noProof="0">
                <a:ln>
                  <a:noFill/>
                </a:ln>
                <a:solidFill>
                  <a:srgbClr val="17334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bereikbaarheid met openbaar vervoer </a:t>
            </a:r>
            <a:r>
              <a:rPr kumimoji="0" lang="en-US" sz="2200" b="0" i="0" u="none" strike="noStrike" kern="1200" cap="none" spc="-15" normalizeH="0" baseline="0" noProof="0">
                <a:ln>
                  <a:noFill/>
                </a:ln>
                <a:solidFill>
                  <a:srgbClr val="17334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​</a:t>
            </a:r>
          </a:p>
          <a:p>
            <a:pPr marL="0" marR="0" lvl="0" indent="274320" algn="l" defTabSz="914400" rtl="0" eaLnBrk="1" fontAlgn="auto" latinLnBrk="0" hangingPunct="1">
              <a:lnSpc>
                <a:spcPts val="13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/>
              <a:buChar char="Ø"/>
              <a:tabLst/>
              <a:defRPr/>
            </a:pPr>
            <a:endParaRPr kumimoji="0" lang="en-US" sz="2200" b="0" i="0" u="none" strike="noStrike" kern="1200" cap="none" spc="-15" normalizeH="0" baseline="0" noProof="0">
              <a:ln>
                <a:noFill/>
              </a:ln>
              <a:solidFill>
                <a:srgbClr val="173347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274320" algn="l" defTabSz="914400" rtl="0" eaLnBrk="1" fontAlgn="auto" latinLnBrk="0" hangingPunct="1">
              <a:lnSpc>
                <a:spcPts val="13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/>
              <a:buChar char="Ø"/>
              <a:tabLst/>
              <a:defRPr/>
            </a:pPr>
            <a:r>
              <a:rPr kumimoji="0" lang="nl-NL" sz="2200" b="0" i="0" u="none" strike="noStrike" kern="1200" cap="none" spc="-15" normalizeH="0" baseline="0" noProof="0">
                <a:ln>
                  <a:noFill/>
                </a:ln>
                <a:solidFill>
                  <a:srgbClr val="17334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nabijheid voorzieningen zoals winkels en scholen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-15" normalizeH="0" baseline="0" noProof="0">
              <a:ln>
                <a:noFill/>
              </a:ln>
              <a:solidFill>
                <a:srgbClr val="173347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0865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AC236-84F0-5BA2-A5EF-1DACB4738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A8B786-3333-E11E-D998-EB2C206DE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199" y="178901"/>
            <a:ext cx="10515600" cy="567115"/>
          </a:xfrm>
        </p:spPr>
        <p:txBody>
          <a:bodyPr>
            <a:normAutofit/>
          </a:bodyPr>
          <a:lstStyle/>
          <a:p>
            <a:r>
              <a:rPr lang="nl-NL" sz="3800">
                <a:latin typeface="Calibri"/>
                <a:cs typeface="Calibri"/>
              </a:rPr>
              <a:t>Aanwijzing locaties voor asielopvang</a:t>
            </a:r>
            <a:endParaRPr lang="nl-NL" sz="380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F2FD951-393A-1B75-CFC0-F733C8498F93}"/>
              </a:ext>
            </a:extLst>
          </p:cNvPr>
          <p:cNvSpPr txBox="1"/>
          <p:nvPr/>
        </p:nvSpPr>
        <p:spPr>
          <a:xfrm>
            <a:off x="330199" y="1514279"/>
            <a:ext cx="11299686" cy="39226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/>
              <a:t>In oktober 2024 zijn er daarom 7 kansrijke locaties aangewezen voor de opvang van asielzoekers, </a:t>
            </a:r>
            <a:r>
              <a:rPr lang="nl-NL" sz="2000" err="1"/>
              <a:t>amv’s</a:t>
            </a:r>
            <a:r>
              <a:rPr lang="nl-NL" sz="2000"/>
              <a:t> en Oekraïense ontheemden.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/>
              <a:t>Onderzoeken gedaan naar de ruimtelijke en financiële haalbaarheid van de locaties.</a:t>
            </a:r>
            <a:endParaRPr lang="nl-NL" sz="2000"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/>
          </a:p>
          <a:p>
            <a:pPr marL="342900" indent="-342900">
              <a:buFont typeface="+mj-lt"/>
              <a:buAutoNum type="arabicPeriod"/>
            </a:pPr>
            <a:r>
              <a:rPr lang="nl-NL"/>
              <a:t>Ringbaan Noord (OEK)		Gerealiseerd</a:t>
            </a:r>
            <a:endParaRPr lang="nl-NL">
              <a:ea typeface="Calibri"/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/>
              <a:t>Spoorlaan 392 (asiel)		Afgevallen, want onvoldoende buitenruimte</a:t>
            </a:r>
          </a:p>
          <a:p>
            <a:pPr marL="342900" indent="-342900">
              <a:buFont typeface="+mj-lt"/>
              <a:buAutoNum type="arabicPeriod"/>
            </a:pPr>
            <a:r>
              <a:rPr lang="nl-NL"/>
              <a:t>Ringbaan Oost (OEK)		Gerealiseerd</a:t>
            </a:r>
            <a:endParaRPr lang="nl-NL">
              <a:ea typeface="Calibri"/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/>
              <a:t>Dionysius Koolenlaan (AMV)	Afgevallen, want financieel niet haalbaar voor COA</a:t>
            </a:r>
            <a:endParaRPr lang="nl-NL">
              <a:ea typeface="Calibri"/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err="1"/>
              <a:t>Gershwinstraat</a:t>
            </a:r>
            <a:r>
              <a:rPr lang="nl-NL"/>
              <a:t> 16 (asiel)		Haalbaar zonder de 50 reguliere woningen</a:t>
            </a:r>
            <a:endParaRPr lang="nl-NL">
              <a:ea typeface="Calibri"/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/>
              <a:t>Ringbaan West 227 (gemengd)         Blijft vooralsnog in gebruik voor OEK opvang; alle plekken nodig</a:t>
            </a:r>
            <a:endParaRPr lang="nl-NL">
              <a:ea typeface="Calibri"/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/>
              <a:t>Spoorlaan 446-448 (gemengd) 	Haalbaar voor asielopvang en op termijn gemengd voor 15 jaar</a:t>
            </a:r>
            <a:endParaRPr lang="nl-NL">
              <a:ea typeface="Calibri"/>
              <a:cs typeface="Calibri"/>
            </a:endParaRPr>
          </a:p>
          <a:p>
            <a:endParaRPr lang="nl-NL" sz="2200">
              <a:cs typeface="Calibri"/>
            </a:endParaRPr>
          </a:p>
          <a:p>
            <a:pPr marL="457200" indent="-457200">
              <a:lnSpc>
                <a:spcPts val="2475"/>
              </a:lnSpc>
              <a:buAutoNum type="arabicPeriod" startAt="2"/>
            </a:pPr>
            <a:endParaRPr lang="en-US" sz="2400"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376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061B1F4F-7837-6640-DF69-4E346216E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243" y="1026881"/>
            <a:ext cx="10530442" cy="5271172"/>
          </a:xfrm>
        </p:spPr>
        <p:txBody>
          <a:bodyPr vert="horz" lIns="121920" tIns="60960" rIns="121920" bIns="60960" rtlCol="0" anchor="t">
            <a:noAutofit/>
          </a:bodyPr>
          <a:lstStyle>
            <a:defPPr>
              <a:defRPr lang="nl-NL"/>
            </a:defPPr>
            <a:lvl1pPr marL="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3200" dirty="0">
              <a:ea typeface="Calibri"/>
              <a:cs typeface="Calibri"/>
            </a:endParaRPr>
          </a:p>
          <a:p>
            <a:pPr marL="457200" indent="-457200">
              <a:buFont typeface="Arial" pitchFamily="2" charset="2"/>
              <a:buChar char="•"/>
            </a:pPr>
            <a:r>
              <a:rPr lang="nl-NL" sz="3200" i="1" dirty="0">
                <a:ea typeface="Calibri"/>
                <a:cs typeface="Calibri"/>
              </a:rPr>
              <a:t>Collegebesluit</a:t>
            </a:r>
            <a:r>
              <a:rPr lang="nl-NL" sz="3200" dirty="0">
                <a:ea typeface="Calibri"/>
                <a:cs typeface="Calibri"/>
              </a:rPr>
              <a:t>: </a:t>
            </a:r>
            <a:r>
              <a:rPr lang="nl-NL" sz="3200" dirty="0" err="1">
                <a:ea typeface="Calibri"/>
                <a:cs typeface="Calibri"/>
              </a:rPr>
              <a:t>Gershwinstraat</a:t>
            </a:r>
            <a:r>
              <a:rPr lang="nl-NL" sz="3200" dirty="0">
                <a:ea typeface="Calibri"/>
                <a:cs typeface="Calibri"/>
              </a:rPr>
              <a:t> 16 is haalbaar bevonden voor de opvang van 175 asielzoekers voor maximaal 5 jaar. Toevoeging van 50 woningen niet haalbaar.</a:t>
            </a:r>
          </a:p>
          <a:p>
            <a:pPr marL="457200" indent="-457200">
              <a:buFont typeface="Arial" pitchFamily="2" charset="2"/>
              <a:buChar char="•"/>
            </a:pPr>
            <a:endParaRPr lang="nl-NL" sz="3200" dirty="0">
              <a:ea typeface="Calibri"/>
              <a:cs typeface="Calibri"/>
            </a:endParaRPr>
          </a:p>
          <a:p>
            <a:pPr marL="457200" indent="-457200">
              <a:buFont typeface="Arial" pitchFamily="2" charset="2"/>
              <a:buChar char="•"/>
            </a:pPr>
            <a:r>
              <a:rPr lang="nl-NL" sz="3200" dirty="0">
                <a:ea typeface="Calibri"/>
                <a:cs typeface="Calibri"/>
              </a:rPr>
              <a:t>We nemen u vandaag mee in:</a:t>
            </a:r>
          </a:p>
          <a:p>
            <a:pPr marL="913765" lvl="1" indent="-457200">
              <a:buFont typeface="Arial" pitchFamily="2" charset="2"/>
              <a:buChar char="•"/>
            </a:pPr>
            <a:r>
              <a:rPr lang="nl-NL" sz="3200" b="1" dirty="0">
                <a:ea typeface="Calibri"/>
                <a:cs typeface="Calibri"/>
              </a:rPr>
              <a:t>Waarom</a:t>
            </a:r>
            <a:r>
              <a:rPr lang="nl-NL" sz="3200" dirty="0">
                <a:ea typeface="Calibri"/>
                <a:cs typeface="Calibri"/>
              </a:rPr>
              <a:t> we dit doen.</a:t>
            </a:r>
          </a:p>
          <a:p>
            <a:pPr marL="913765" lvl="1" indent="-457200">
              <a:buFont typeface="Arial" pitchFamily="2" charset="2"/>
              <a:buChar char="•"/>
            </a:pPr>
            <a:r>
              <a:rPr lang="nl-NL" sz="3200" b="1" dirty="0">
                <a:ea typeface="Calibri"/>
                <a:cs typeface="Calibri"/>
              </a:rPr>
              <a:t>Wat</a:t>
            </a:r>
            <a:r>
              <a:rPr lang="nl-NL" sz="3200" dirty="0">
                <a:ea typeface="Calibri"/>
                <a:cs typeface="Calibri"/>
              </a:rPr>
              <a:t> we gaan doen op deze locatie.</a:t>
            </a:r>
            <a:endParaRPr lang="nl-NL" sz="3200" b="1" dirty="0">
              <a:ea typeface="Calibri"/>
              <a:cs typeface="Calibri"/>
            </a:endParaRPr>
          </a:p>
          <a:p>
            <a:pPr marL="913765" lvl="1" indent="-457200">
              <a:buFont typeface="Arial" pitchFamily="2" charset="2"/>
              <a:buChar char="•"/>
            </a:pPr>
            <a:r>
              <a:rPr lang="nl-NL" sz="3200" b="1" dirty="0">
                <a:ea typeface="Calibri"/>
                <a:cs typeface="Calibri"/>
              </a:rPr>
              <a:t>Hoe</a:t>
            </a:r>
            <a:r>
              <a:rPr lang="nl-NL" sz="3200" dirty="0">
                <a:ea typeface="Calibri"/>
                <a:cs typeface="Calibri"/>
              </a:rPr>
              <a:t> we dat aanpakken.</a:t>
            </a:r>
            <a:br>
              <a:rPr lang="nl-NL" sz="3200" dirty="0">
                <a:ea typeface="+mj-ea"/>
                <a:cs typeface="+mj-cs"/>
              </a:rPr>
            </a:br>
            <a:endParaRPr lang="nl-NL" sz="3200" dirty="0">
              <a:ea typeface="+mj-ea"/>
              <a:cs typeface="Calibri"/>
            </a:endParaRPr>
          </a:p>
          <a:p>
            <a:endParaRPr lang="nl-NL" sz="3200" dirty="0">
              <a:solidFill>
                <a:srgbClr val="000000"/>
              </a:solidFill>
              <a:ea typeface="+mn-lt"/>
              <a:cs typeface="+mn-lt"/>
            </a:endParaRPr>
          </a:p>
          <a:p>
            <a:endParaRPr lang="nl-NL" sz="3200" dirty="0">
              <a:solidFill>
                <a:srgbClr val="000000"/>
              </a:solidFill>
              <a:ea typeface="+mn-lt"/>
              <a:cs typeface="+mn-lt"/>
            </a:endParaRPr>
          </a:p>
          <a:p>
            <a:br>
              <a:rPr lang="nl-NL" sz="3200" dirty="0">
                <a:ea typeface="+mn-lt"/>
                <a:cs typeface="+mn-lt"/>
              </a:rPr>
            </a:br>
            <a:br>
              <a:rPr lang="nl-NL" sz="3200" dirty="0">
                <a:ea typeface="+mn-lt"/>
                <a:cs typeface="+mn-lt"/>
              </a:rPr>
            </a:br>
            <a:endParaRPr lang="nl-NL" sz="3200" dirty="0">
              <a:solidFill>
                <a:srgbClr val="000000"/>
              </a:solidFill>
              <a:ea typeface="Calibri"/>
              <a:cs typeface="Calibri"/>
            </a:endParaRPr>
          </a:p>
          <a:p>
            <a:endParaRPr lang="nl-NL" sz="3200" dirty="0">
              <a:solidFill>
                <a:srgbClr val="000000"/>
              </a:solidFill>
              <a:ea typeface="Calibri"/>
              <a:cs typeface="Calibri"/>
            </a:endParaRPr>
          </a:p>
          <a:p>
            <a:endParaRPr lang="nl-NL" sz="3200" dirty="0">
              <a:ea typeface="Calibri"/>
              <a:cs typeface="Calibri"/>
            </a:endParaRPr>
          </a:p>
          <a:p>
            <a:endParaRPr lang="nl-NL" sz="3200" dirty="0">
              <a:solidFill>
                <a:srgbClr val="173348"/>
              </a:solidFill>
              <a:ea typeface="Calibri"/>
              <a:cs typeface="Arial"/>
            </a:endParaRPr>
          </a:p>
          <a:p>
            <a:endParaRPr lang="nl-NL" sz="3200" b="1" dirty="0">
              <a:solidFill>
                <a:srgbClr val="002060"/>
              </a:solidFill>
              <a:ea typeface="Calibri"/>
              <a:cs typeface="Arial"/>
            </a:endParaRPr>
          </a:p>
          <a:p>
            <a:endParaRPr lang="nl-NL" sz="3200" b="1" dirty="0">
              <a:solidFill>
                <a:srgbClr val="002060"/>
              </a:solidFill>
              <a:ea typeface="Calibri"/>
              <a:cs typeface="Arial"/>
            </a:endParaRPr>
          </a:p>
          <a:p>
            <a:endParaRPr lang="nl-NL" sz="3200" b="1" dirty="0">
              <a:solidFill>
                <a:srgbClr val="002060"/>
              </a:solidFill>
              <a:ea typeface="Calibri"/>
              <a:cs typeface="Arial"/>
            </a:endParaRPr>
          </a:p>
          <a:p>
            <a:endParaRPr lang="nl-NL" sz="3200" b="1" dirty="0">
              <a:solidFill>
                <a:srgbClr val="002060"/>
              </a:solidFill>
              <a:ea typeface="Calibri"/>
              <a:cs typeface="Arial"/>
            </a:endParaRPr>
          </a:p>
          <a:p>
            <a:endParaRPr lang="nl-NL" sz="3200" b="1" dirty="0">
              <a:solidFill>
                <a:srgbClr val="002060"/>
              </a:solidFill>
              <a:ea typeface="Calibri"/>
              <a:cs typeface="Arial"/>
            </a:endParaRPr>
          </a:p>
          <a:p>
            <a:endParaRPr lang="nl-NL" sz="3200" dirty="0">
              <a:ea typeface="Calibri"/>
              <a:cs typeface="Calibri"/>
            </a:endParaRPr>
          </a:p>
          <a:p>
            <a:pPr marL="380365" indent="-380365">
              <a:buFont typeface="Arial" pitchFamily="2" charset="2"/>
              <a:buChar char="•"/>
            </a:pPr>
            <a:endParaRPr lang="nl-NL" sz="3200" dirty="0">
              <a:ea typeface="Calibri"/>
              <a:cs typeface="Calibri"/>
            </a:endParaRPr>
          </a:p>
          <a:p>
            <a:pPr marL="380365" indent="-380365">
              <a:buFont typeface="Arial" pitchFamily="2" charset="2"/>
              <a:buChar char="•"/>
            </a:pPr>
            <a:endParaRPr lang="nl-NL" sz="3200" dirty="0">
              <a:ea typeface="Calibri"/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F9ADD6-D8C2-BA48-D072-4B1C2C81CF40}"/>
              </a:ext>
            </a:extLst>
          </p:cNvPr>
          <p:cNvSpPr txBox="1">
            <a:spLocks/>
          </p:cNvSpPr>
          <p:nvPr/>
        </p:nvSpPr>
        <p:spPr>
          <a:xfrm>
            <a:off x="497243" y="220725"/>
            <a:ext cx="10529454" cy="470134"/>
          </a:xfrm>
          <a:prstGeom prst="rect">
            <a:avLst/>
          </a:prstGeom>
        </p:spPr>
        <p:txBody>
          <a:bodyPr vert="horz" lIns="121920" tIns="60960" rIns="121920" bIns="0" rtlCol="0" anchor="b" anchorCtr="0">
            <a:noAutofit/>
          </a:bodyPr>
          <a:lstStyle>
            <a:defPPr>
              <a:defRPr lang="nl-NL"/>
            </a:defPPr>
            <a:lvl1pPr marL="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173348"/>
                </a:solidFill>
                <a:latin typeface="Calibri"/>
                <a:ea typeface="Calibri"/>
                <a:cs typeface="Arial"/>
              </a:rPr>
              <a:t>Wat we </a:t>
            </a:r>
            <a:r>
              <a:rPr lang="en-US" sz="3200" b="1" err="1">
                <a:solidFill>
                  <a:srgbClr val="173348"/>
                </a:solidFill>
                <a:latin typeface="Calibri"/>
                <a:ea typeface="Calibri"/>
                <a:cs typeface="Arial"/>
              </a:rPr>
              <a:t>vandaag</a:t>
            </a:r>
            <a:r>
              <a:rPr lang="en-US" sz="3200" b="1">
                <a:solidFill>
                  <a:srgbClr val="173348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3200" b="1" err="1">
                <a:solidFill>
                  <a:srgbClr val="173348"/>
                </a:solidFill>
                <a:latin typeface="Calibri"/>
                <a:ea typeface="Calibri"/>
                <a:cs typeface="Arial"/>
              </a:rPr>
              <a:t>gaan</a:t>
            </a:r>
            <a:r>
              <a:rPr lang="en-US" sz="3200" b="1">
                <a:solidFill>
                  <a:srgbClr val="173348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3200" b="1" err="1">
                <a:solidFill>
                  <a:srgbClr val="173348"/>
                </a:solidFill>
                <a:latin typeface="Calibri"/>
                <a:ea typeface="Calibri"/>
                <a:cs typeface="Arial"/>
              </a:rPr>
              <a:t>bespreken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173348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89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1345B-C02B-4321-F9B1-2FDEBCB5A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F7882B14-E522-CA43-CA85-9E43D8C6E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7745" y="1063871"/>
            <a:ext cx="4751573" cy="4431868"/>
          </a:xfrm>
        </p:spPr>
        <p:txBody>
          <a:bodyPr vert="horz" lIns="121920" tIns="60960" rIns="121920" bIns="60960" rtlCol="0" anchor="t">
            <a:noAutofit/>
          </a:bodyPr>
          <a:lstStyle>
            <a:defPPr>
              <a:defRPr lang="nl-NL"/>
            </a:defPPr>
            <a:lvl1pPr marL="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u="sng">
                <a:ea typeface="+mj-ea"/>
                <a:cs typeface="+mj-cs"/>
              </a:rPr>
              <a:t>Ruimtelijk:</a:t>
            </a:r>
            <a:endParaRPr lang="nl-NL" sz="2400" u="sng">
              <a:ea typeface="+mj-ea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>
                <a:ea typeface="+mj-ea"/>
                <a:cs typeface="+mj-cs"/>
              </a:rPr>
              <a:t>Stedenbouwkundig: </a:t>
            </a:r>
            <a:r>
              <a:rPr lang="nl-NL" sz="2400">
                <a:solidFill>
                  <a:srgbClr val="173348"/>
                </a:solidFill>
                <a:ea typeface="+mj-ea"/>
                <a:cs typeface="+mj-cs"/>
              </a:rPr>
              <a:t>                      </a:t>
            </a:r>
            <a:r>
              <a:rPr lang="nl-NL" sz="2400">
                <a:solidFill>
                  <a:srgbClr val="00B050"/>
                </a:solidFill>
                <a:ea typeface="+mj-ea"/>
                <a:cs typeface="+mj-cs"/>
              </a:rPr>
              <a:t>ja, want tijdelijke locatie</a:t>
            </a:r>
            <a:endParaRPr lang="nl-NL" sz="2400">
              <a:solidFill>
                <a:srgbClr val="00B050"/>
              </a:solidFill>
              <a:ea typeface="+mj-ea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>
                <a:ea typeface="Calibri"/>
                <a:cs typeface="Calibri"/>
              </a:rPr>
              <a:t>Verkeer &amp; Parkeren: </a:t>
            </a:r>
            <a:r>
              <a:rPr lang="nl-NL" sz="2400">
                <a:solidFill>
                  <a:srgbClr val="173348"/>
                </a:solidFill>
                <a:ea typeface="Calibri"/>
                <a:cs typeface="Calibri"/>
              </a:rPr>
              <a:t>                                          </a:t>
            </a:r>
            <a:r>
              <a:rPr lang="nl-NL" sz="2400">
                <a:solidFill>
                  <a:srgbClr val="00B050"/>
                </a:solidFill>
                <a:ea typeface="Calibri"/>
                <a:cs typeface="Calibri"/>
              </a:rPr>
              <a:t>ja, want wegen zijn erop berekend en geen parkeernorm voor tijdelijke opvang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>
                <a:ea typeface="Calibri"/>
                <a:cs typeface="Calibri"/>
              </a:rPr>
              <a:t>Milieukundig: </a:t>
            </a:r>
            <a:r>
              <a:rPr lang="nl-NL" sz="2400">
                <a:solidFill>
                  <a:srgbClr val="173348"/>
                </a:solidFill>
                <a:ea typeface="Calibri"/>
                <a:cs typeface="Calibri"/>
              </a:rPr>
              <a:t>                                  </a:t>
            </a:r>
            <a:r>
              <a:rPr lang="nl-NL" sz="2400">
                <a:solidFill>
                  <a:srgbClr val="00B050"/>
                </a:solidFill>
                <a:ea typeface="Calibri"/>
                <a:cs typeface="Calibri"/>
              </a:rPr>
              <a:t>ja, sprake van hindercirkels Loven maar passend bij normen voor tijdelijke opvang</a:t>
            </a:r>
            <a:endParaRPr lang="nl-NL" sz="240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>
                <a:ea typeface="Calibri"/>
                <a:cs typeface="Calibri"/>
              </a:rPr>
              <a:t>Ecologie:                               </a:t>
            </a:r>
            <a:r>
              <a:rPr lang="nl-NL" sz="2400">
                <a:solidFill>
                  <a:srgbClr val="173348"/>
                </a:solidFill>
                <a:ea typeface="Calibri"/>
                <a:cs typeface="Calibri"/>
              </a:rPr>
              <a:t>           </a:t>
            </a:r>
            <a:r>
              <a:rPr lang="nl-NL" sz="2400">
                <a:solidFill>
                  <a:srgbClr val="00B050"/>
                </a:solidFill>
                <a:ea typeface="Calibri"/>
                <a:cs typeface="Calibri"/>
              </a:rPr>
              <a:t>ja, geen belemmeringen voorzien op grasveld</a:t>
            </a:r>
            <a:br>
              <a:rPr lang="nl-NL" sz="2400">
                <a:solidFill>
                  <a:srgbClr val="00B050"/>
                </a:solidFill>
                <a:ea typeface="Calibri"/>
                <a:cs typeface="Calibri"/>
              </a:rPr>
            </a:br>
            <a:br>
              <a:rPr lang="nl-NL" sz="2400">
                <a:ea typeface="Calibri"/>
                <a:cs typeface="Calibri"/>
              </a:rPr>
            </a:br>
            <a:br>
              <a:rPr lang="nl-NL" sz="2800">
                <a:ea typeface="+mj-ea"/>
                <a:cs typeface="+mj-cs"/>
              </a:rPr>
            </a:br>
            <a:endParaRPr lang="nl-NL" sz="2800">
              <a:ea typeface="+mj-ea"/>
              <a:cs typeface="Calibri"/>
            </a:endParaRPr>
          </a:p>
          <a:p>
            <a:endParaRPr lang="nl-NL" sz="2800">
              <a:solidFill>
                <a:srgbClr val="000000"/>
              </a:solidFill>
              <a:ea typeface="+mn-lt"/>
              <a:cs typeface="+mn-lt"/>
            </a:endParaRPr>
          </a:p>
          <a:p>
            <a:endParaRPr lang="nl-NL" sz="2800">
              <a:solidFill>
                <a:srgbClr val="000000"/>
              </a:solidFill>
              <a:ea typeface="+mn-lt"/>
              <a:cs typeface="+mn-lt"/>
            </a:endParaRPr>
          </a:p>
          <a:p>
            <a:br>
              <a:rPr lang="nl-NL" sz="2800">
                <a:ea typeface="+mn-lt"/>
                <a:cs typeface="+mn-lt"/>
              </a:rPr>
            </a:br>
            <a:br>
              <a:rPr lang="nl-NL" sz="2800">
                <a:ea typeface="+mn-lt"/>
                <a:cs typeface="+mn-lt"/>
              </a:rPr>
            </a:br>
            <a:endParaRPr lang="nl-NL" sz="2800">
              <a:solidFill>
                <a:srgbClr val="000000"/>
              </a:solidFill>
              <a:ea typeface="+mn-lt"/>
              <a:cs typeface="Calibri"/>
            </a:endParaRPr>
          </a:p>
          <a:p>
            <a:endParaRPr lang="nl-NL" sz="2800">
              <a:solidFill>
                <a:srgbClr val="000000"/>
              </a:solidFill>
              <a:ea typeface="Calibri"/>
              <a:cs typeface="Calibri"/>
            </a:endParaRPr>
          </a:p>
          <a:p>
            <a:endParaRPr lang="nl-NL" sz="2800">
              <a:solidFill>
                <a:srgbClr val="173348"/>
              </a:solidFill>
              <a:ea typeface="Calibri"/>
              <a:cs typeface="Calibri"/>
            </a:endParaRPr>
          </a:p>
          <a:p>
            <a:endParaRPr lang="nl-NL" sz="2800">
              <a:ea typeface="Calibri"/>
              <a:cs typeface="Arial"/>
            </a:endParaRPr>
          </a:p>
          <a:p>
            <a:endParaRPr lang="nl-NL" sz="2800" b="1">
              <a:solidFill>
                <a:srgbClr val="002060"/>
              </a:solidFill>
              <a:ea typeface="Calibri"/>
              <a:cs typeface="Arial"/>
            </a:endParaRPr>
          </a:p>
          <a:p>
            <a:endParaRPr lang="nl-NL" sz="2800" b="1">
              <a:solidFill>
                <a:srgbClr val="002060"/>
              </a:solidFill>
              <a:ea typeface="Calibri"/>
              <a:cs typeface="Arial"/>
            </a:endParaRPr>
          </a:p>
          <a:p>
            <a:endParaRPr lang="nl-NL" sz="2800" b="1">
              <a:solidFill>
                <a:srgbClr val="002060"/>
              </a:solidFill>
              <a:ea typeface="Calibri"/>
              <a:cs typeface="Arial"/>
            </a:endParaRPr>
          </a:p>
          <a:p>
            <a:endParaRPr lang="nl-NL" sz="2800" b="1">
              <a:solidFill>
                <a:srgbClr val="002060"/>
              </a:solidFill>
              <a:ea typeface="Calibri"/>
              <a:cs typeface="Arial"/>
            </a:endParaRPr>
          </a:p>
          <a:p>
            <a:endParaRPr lang="nl-NL" sz="2800" b="1">
              <a:solidFill>
                <a:srgbClr val="002060"/>
              </a:solidFill>
              <a:ea typeface="Calibri"/>
              <a:cs typeface="Arial"/>
            </a:endParaRPr>
          </a:p>
          <a:p>
            <a:endParaRPr lang="nl-NL" sz="2800">
              <a:solidFill>
                <a:srgbClr val="173348"/>
              </a:solidFill>
              <a:ea typeface="Calibri"/>
              <a:cs typeface="Calibri"/>
            </a:endParaRPr>
          </a:p>
          <a:p>
            <a:pPr marL="380365" indent="-380365">
              <a:buFont typeface="Arial" pitchFamily="2" charset="2"/>
              <a:buChar char="•"/>
            </a:pPr>
            <a:endParaRPr lang="nl-NL" sz="2800">
              <a:ea typeface="Calibri"/>
              <a:cs typeface="Calibri"/>
            </a:endParaRPr>
          </a:p>
          <a:p>
            <a:pPr marL="380365" indent="-380365">
              <a:buFont typeface="Arial" pitchFamily="2" charset="2"/>
              <a:buChar char="•"/>
            </a:pPr>
            <a:endParaRPr lang="nl-NL" sz="2800">
              <a:ea typeface="Calibri"/>
              <a:cs typeface="Calibri"/>
            </a:endParaRPr>
          </a:p>
          <a:p>
            <a:endParaRPr lang="nl-NL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52522C8-0CDD-A096-00FB-B3841D29CE04}"/>
              </a:ext>
            </a:extLst>
          </p:cNvPr>
          <p:cNvSpPr txBox="1">
            <a:spLocks/>
          </p:cNvSpPr>
          <p:nvPr/>
        </p:nvSpPr>
        <p:spPr>
          <a:xfrm>
            <a:off x="497243" y="220725"/>
            <a:ext cx="10529454" cy="470134"/>
          </a:xfrm>
          <a:prstGeom prst="rect">
            <a:avLst/>
          </a:prstGeom>
        </p:spPr>
        <p:txBody>
          <a:bodyPr vert="horz" lIns="121920" tIns="60960" rIns="121920" bIns="0" rtlCol="0" anchor="b" anchorCtr="0">
            <a:noAutofit/>
          </a:bodyPr>
          <a:lstStyle>
            <a:defPPr>
              <a:defRPr lang="nl-NL"/>
            </a:defPPr>
            <a:lvl1pPr marL="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err="1">
                <a:solidFill>
                  <a:srgbClr val="173348"/>
                </a:solidFill>
                <a:latin typeface="Calibri"/>
                <a:ea typeface="Calibri"/>
                <a:cs typeface="Arial"/>
              </a:rPr>
              <a:t>Gershwinstraat</a:t>
            </a:r>
            <a:r>
              <a:rPr lang="en-US" sz="3200" b="1">
                <a:solidFill>
                  <a:srgbClr val="173348"/>
                </a:solidFill>
                <a:latin typeface="Calibri"/>
                <a:ea typeface="Calibri"/>
                <a:cs typeface="Arial"/>
              </a:rPr>
              <a:t> 16: </a:t>
            </a:r>
            <a:r>
              <a:rPr lang="en-US" sz="3200" b="1" err="1">
                <a:solidFill>
                  <a:srgbClr val="173348"/>
                </a:solidFill>
                <a:latin typeface="Calibri"/>
                <a:ea typeface="Calibri"/>
                <a:cs typeface="Arial"/>
              </a:rPr>
              <a:t>ruimtelijk</a:t>
            </a:r>
            <a:r>
              <a:rPr lang="en-US" sz="3200" b="1">
                <a:solidFill>
                  <a:srgbClr val="173348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3200" b="1" err="1">
                <a:solidFill>
                  <a:srgbClr val="173348"/>
                </a:solidFill>
                <a:latin typeface="Calibri"/>
                <a:ea typeface="Calibri"/>
                <a:cs typeface="Arial"/>
              </a:rPr>
              <a:t>en</a:t>
            </a:r>
            <a:r>
              <a:rPr lang="en-US" sz="3200" b="1">
                <a:solidFill>
                  <a:srgbClr val="173348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3200" b="1" err="1">
                <a:solidFill>
                  <a:srgbClr val="173348"/>
                </a:solidFill>
                <a:latin typeface="Calibri"/>
                <a:ea typeface="Calibri"/>
                <a:cs typeface="Arial"/>
              </a:rPr>
              <a:t>financieel</a:t>
            </a:r>
            <a:r>
              <a:rPr lang="en-US" sz="3200" b="1">
                <a:solidFill>
                  <a:srgbClr val="173348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3200" b="1" err="1">
                <a:solidFill>
                  <a:srgbClr val="173348"/>
                </a:solidFill>
                <a:latin typeface="Calibri"/>
                <a:ea typeface="Calibri"/>
                <a:cs typeface="Arial"/>
              </a:rPr>
              <a:t>haalbaar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173348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2B591868-5A69-18D9-6B3D-3CA68BBC6A09}"/>
              </a:ext>
            </a:extLst>
          </p:cNvPr>
          <p:cNvSpPr txBox="1">
            <a:spLocks/>
          </p:cNvSpPr>
          <p:nvPr/>
        </p:nvSpPr>
        <p:spPr>
          <a:xfrm>
            <a:off x="6091305" y="123068"/>
            <a:ext cx="4463206" cy="4431868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defPPr>
              <a:defRPr lang="nl-NL"/>
            </a:defPPr>
            <a:lvl1pPr marL="0" indent="0" algn="l" defTabSz="914354" rtl="0" eaLnBrk="1" latinLnBrk="0" hangingPunct="1">
              <a:lnSpc>
                <a:spcPct val="90000"/>
              </a:lnSpc>
              <a:spcBef>
                <a:spcPts val="750"/>
              </a:spcBef>
              <a:buFont typeface="Wingdings" pitchFamily="2" charset="2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l" defTabSz="914354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l" defTabSz="914354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l" defTabSz="914354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l" defTabSz="914354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l" defTabSz="91435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l" defTabSz="91435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l" defTabSz="91435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l" defTabSz="91435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itchFamily="2" charset="2"/>
              <a:buAutoNum type="arabicPeriod"/>
            </a:pPr>
            <a:endParaRPr lang="nl-NL" sz="2800">
              <a:ea typeface="Calibri"/>
              <a:cs typeface="Calibri"/>
            </a:endParaRPr>
          </a:p>
          <a:p>
            <a:endParaRPr lang="nl-NL" sz="2800">
              <a:ea typeface="Calibri"/>
              <a:cs typeface="Calibri"/>
            </a:endParaRPr>
          </a:p>
          <a:p>
            <a:r>
              <a:rPr lang="nl-NL" sz="2400" u="sng">
                <a:ea typeface="+mj-ea"/>
                <a:cs typeface="+mj-cs"/>
              </a:rPr>
              <a:t>Financieel:</a:t>
            </a:r>
            <a:endParaRPr lang="nl-NL" sz="2400" u="sng">
              <a:ea typeface="+mj-ea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>
                <a:ea typeface="+mj-ea"/>
                <a:cs typeface="+mj-cs"/>
              </a:rPr>
              <a:t>175 opvangplekken:    </a:t>
            </a:r>
            <a:r>
              <a:rPr lang="nl-NL" sz="2400">
                <a:solidFill>
                  <a:srgbClr val="173348"/>
                </a:solidFill>
                <a:ea typeface="+mj-ea"/>
                <a:cs typeface="+mj-cs"/>
              </a:rPr>
              <a:t>               </a:t>
            </a:r>
            <a:r>
              <a:rPr lang="nl-NL" sz="2400">
                <a:solidFill>
                  <a:srgbClr val="00B050"/>
                </a:solidFill>
                <a:ea typeface="+mj-ea"/>
                <a:cs typeface="+mj-cs"/>
              </a:rPr>
              <a:t>ja, mogelijk voor COA bij verplaatsing na 5 jaar</a:t>
            </a:r>
            <a:endParaRPr lang="nl-NL" sz="2400">
              <a:solidFill>
                <a:srgbClr val="00B050"/>
              </a:solidFill>
              <a:ea typeface="+mj-ea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>
                <a:ea typeface="+mj-ea"/>
                <a:cs typeface="+mj-cs"/>
              </a:rPr>
              <a:t>50 woningen:              </a:t>
            </a:r>
            <a:r>
              <a:rPr lang="nl-NL" sz="2400">
                <a:solidFill>
                  <a:srgbClr val="173348"/>
                </a:solidFill>
                <a:ea typeface="+mj-ea"/>
                <a:cs typeface="+mj-cs"/>
              </a:rPr>
              <a:t>               </a:t>
            </a:r>
            <a:r>
              <a:rPr lang="nl-NL" sz="2400">
                <a:solidFill>
                  <a:srgbClr val="FF0000"/>
                </a:solidFill>
                <a:ea typeface="+mj-ea"/>
                <a:cs typeface="+mj-cs"/>
              </a:rPr>
              <a:t>nee, geen woningcorporatie of private ontwikkelaar die ingestapt is</a:t>
            </a:r>
            <a:br>
              <a:rPr lang="nl-NL" sz="2400">
                <a:ea typeface="+mj-ea"/>
                <a:cs typeface="+mj-cs"/>
              </a:rPr>
            </a:br>
            <a:endParaRPr lang="nl-NL" sz="2400">
              <a:ea typeface="+mj-ea"/>
              <a:cs typeface="Calibri"/>
            </a:endParaRPr>
          </a:p>
          <a:p>
            <a:endParaRPr lang="nl-NL" sz="2800">
              <a:solidFill>
                <a:srgbClr val="000000"/>
              </a:solidFill>
              <a:ea typeface="+mn-lt"/>
              <a:cs typeface="+mn-lt"/>
            </a:endParaRPr>
          </a:p>
          <a:p>
            <a:endParaRPr lang="nl-NL" sz="2800">
              <a:solidFill>
                <a:srgbClr val="000000"/>
              </a:solidFill>
              <a:ea typeface="+mn-lt"/>
              <a:cs typeface="+mn-lt"/>
            </a:endParaRPr>
          </a:p>
          <a:p>
            <a:br>
              <a:rPr lang="nl-NL" sz="2800">
                <a:ea typeface="+mn-lt"/>
                <a:cs typeface="+mn-lt"/>
              </a:rPr>
            </a:br>
            <a:br>
              <a:rPr lang="nl-NL" sz="2800">
                <a:ea typeface="+mn-lt"/>
                <a:cs typeface="+mn-lt"/>
              </a:rPr>
            </a:br>
            <a:endParaRPr lang="nl-NL" sz="2800">
              <a:solidFill>
                <a:srgbClr val="000000"/>
              </a:solidFill>
              <a:ea typeface="Calibri"/>
              <a:cs typeface="Calibri"/>
            </a:endParaRPr>
          </a:p>
          <a:p>
            <a:endParaRPr lang="nl-NL" sz="2800">
              <a:solidFill>
                <a:srgbClr val="000000"/>
              </a:solidFill>
              <a:ea typeface="Calibri"/>
              <a:cs typeface="Calibri"/>
            </a:endParaRPr>
          </a:p>
          <a:p>
            <a:endParaRPr lang="nl-NL" sz="2800">
              <a:ea typeface="Calibri"/>
              <a:cs typeface="Calibri"/>
            </a:endParaRPr>
          </a:p>
          <a:p>
            <a:endParaRPr lang="nl-NL" sz="2800">
              <a:solidFill>
                <a:srgbClr val="173348"/>
              </a:solidFill>
              <a:ea typeface="Calibri"/>
              <a:cs typeface="Arial"/>
            </a:endParaRPr>
          </a:p>
          <a:p>
            <a:endParaRPr lang="nl-NL" sz="2800" b="1">
              <a:solidFill>
                <a:srgbClr val="002060"/>
              </a:solidFill>
              <a:ea typeface="Calibri"/>
              <a:cs typeface="Arial"/>
            </a:endParaRPr>
          </a:p>
          <a:p>
            <a:endParaRPr lang="nl-NL" sz="2800" b="1">
              <a:solidFill>
                <a:srgbClr val="002060"/>
              </a:solidFill>
              <a:ea typeface="Calibri"/>
              <a:cs typeface="Arial"/>
            </a:endParaRPr>
          </a:p>
          <a:p>
            <a:endParaRPr lang="nl-NL" sz="2800" b="1">
              <a:solidFill>
                <a:srgbClr val="002060"/>
              </a:solidFill>
              <a:ea typeface="Calibri"/>
              <a:cs typeface="Arial"/>
            </a:endParaRPr>
          </a:p>
          <a:p>
            <a:endParaRPr lang="nl-NL" sz="2800" b="1">
              <a:solidFill>
                <a:srgbClr val="002060"/>
              </a:solidFill>
              <a:ea typeface="Calibri"/>
              <a:cs typeface="Arial"/>
            </a:endParaRPr>
          </a:p>
          <a:p>
            <a:endParaRPr lang="nl-NL" sz="2800" b="1">
              <a:solidFill>
                <a:srgbClr val="002060"/>
              </a:solidFill>
              <a:ea typeface="Calibri"/>
              <a:cs typeface="Arial"/>
            </a:endParaRPr>
          </a:p>
          <a:p>
            <a:endParaRPr lang="nl-NL" sz="2800">
              <a:ea typeface="Calibri"/>
              <a:cs typeface="Calibri"/>
            </a:endParaRPr>
          </a:p>
          <a:p>
            <a:pPr marL="380365" indent="-380365">
              <a:buFont typeface="Wingdings" pitchFamily="2" charset="2"/>
              <a:buAutoNum type="arabicPeriod"/>
            </a:pPr>
            <a:endParaRPr lang="nl-NL" sz="2800">
              <a:ea typeface="Calibri"/>
              <a:cs typeface="Calibri"/>
            </a:endParaRPr>
          </a:p>
          <a:p>
            <a:pPr marL="380365" indent="-380365">
              <a:buFont typeface="Wingdings" pitchFamily="2" charset="2"/>
              <a:buAutoNum type="arabicPeriod"/>
            </a:pPr>
            <a:endParaRPr lang="nl-NL" sz="2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5792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78787-3CA8-5A9F-7AA5-EDA773962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50EBA0-E1D6-D8E1-6202-DC9C6BB53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5400" b="1" u="sng">
                <a:solidFill>
                  <a:schemeClr val="tx1"/>
                </a:solidFill>
                <a:latin typeface="+mn-lt"/>
              </a:rPr>
              <a:t>Waarom</a:t>
            </a:r>
            <a:r>
              <a:rPr lang="nl-NL" sz="5400" b="1">
                <a:solidFill>
                  <a:schemeClr val="tx1"/>
                </a:solidFill>
                <a:latin typeface="+mn-lt"/>
              </a:rPr>
              <a:t> </a:t>
            </a:r>
            <a:r>
              <a:rPr lang="nl-NL" sz="5400">
                <a:solidFill>
                  <a:schemeClr val="tx1"/>
                </a:solidFill>
                <a:latin typeface="+mn-lt"/>
              </a:rPr>
              <a:t>vangen we asielzoekers op?</a:t>
            </a:r>
          </a:p>
        </p:txBody>
      </p:sp>
    </p:spTree>
    <p:extLst>
      <p:ext uri="{BB962C8B-B14F-4D97-AF65-F5344CB8AC3E}">
        <p14:creationId xmlns:p14="http://schemas.microsoft.com/office/powerpoint/2010/main" val="775834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BDCC0-5C5A-12F1-5056-A5F43EEF2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725"/>
            <a:ext cx="10515600" cy="567115"/>
          </a:xfrm>
        </p:spPr>
        <p:txBody>
          <a:bodyPr>
            <a:normAutofit/>
          </a:bodyPr>
          <a:lstStyle/>
          <a:p>
            <a:r>
              <a:rPr lang="nl-NL" sz="3200">
                <a:latin typeface="Calibri"/>
                <a:ea typeface="Calibri"/>
                <a:cs typeface="Calibri"/>
              </a:rPr>
              <a:t>Tilburg neemt haar verantwoordelijkheid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1B7E28-7089-FB9F-9FA7-040B67DA1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5220"/>
            <a:ext cx="11059885" cy="435133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Omdat we een gemeente zijn waar iedereen welkom is en meedoet</a:t>
            </a:r>
            <a:endParaRPr lang="nl-NL" sz="2800" dirty="0">
              <a:solidFill>
                <a:schemeClr val="tx1"/>
              </a:solidFill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Voldoen aan de opvangopgave </a:t>
            </a:r>
          </a:p>
          <a:p>
            <a:pPr marL="170815" indent="-170815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Samenwerking met de andere gemeenten in de regio Hart van Brabant</a:t>
            </a:r>
          </a:p>
          <a:p>
            <a:pPr marL="170815" indent="-170815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In Tilburg 350 opvangplekken nodig voor asielzoekers </a:t>
            </a:r>
            <a:endParaRPr lang="nl-NL" sz="28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endParaRPr lang="nl-NL" sz="2800" dirty="0">
              <a:solidFill>
                <a:srgbClr val="173347"/>
              </a:solidFill>
              <a:latin typeface="Calibri"/>
              <a:cs typeface="Calibri"/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173347"/>
                </a:solidFill>
                <a:latin typeface="Calibri"/>
                <a:cs typeface="Calibri"/>
              </a:rPr>
              <a:t> We bouwen 31.000 woningen erbij tot 2040, waarvan 5.500 in Noord</a:t>
            </a:r>
            <a:endParaRPr lang="nl-NL" sz="2800" dirty="0">
              <a:solidFill>
                <a:srgbClr val="76717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nl-NL" sz="2800" dirty="0">
                <a:solidFill>
                  <a:srgbClr val="173347"/>
                </a:solidFill>
                <a:latin typeface="Calibri"/>
                <a:cs typeface="Calibri"/>
              </a:rPr>
              <a:t>   </a:t>
            </a:r>
            <a:endParaRPr lang="nl-NL" sz="28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nl-NL" sz="28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nl-NL" sz="28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endParaRPr lang="nl-NL" sz="3200" dirty="0">
              <a:solidFill>
                <a:schemeClr val="tx1"/>
              </a:solidFill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endParaRPr lang="nl-NL" sz="3200" dirty="0">
              <a:solidFill>
                <a:schemeClr val="tx1"/>
              </a:solidFill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endParaRPr lang="nl-NL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30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6C178718-E220-C8A6-01F1-3ABC18B8B582}"/>
              </a:ext>
            </a:extLst>
          </p:cNvPr>
          <p:cNvSpPr txBox="1">
            <a:spLocks/>
          </p:cNvSpPr>
          <p:nvPr/>
        </p:nvSpPr>
        <p:spPr>
          <a:xfrm>
            <a:off x="513962" y="140109"/>
            <a:ext cx="7473950" cy="5784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0960" rIns="0" bIns="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100"/>
              </a:lnSpc>
            </a:pPr>
            <a:r>
              <a:rPr lang="nl-NL" sz="3200" b="1" spc="30">
                <a:solidFill>
                  <a:srgbClr val="173347"/>
                </a:solidFill>
                <a:latin typeface="Calibri"/>
                <a:cs typeface="Calibri"/>
              </a:rPr>
              <a:t>Opvang van vluchtelingen in Tilburg</a:t>
            </a:r>
            <a:endParaRPr lang="nl-NL"/>
          </a:p>
        </p:txBody>
      </p:sp>
      <p:sp>
        <p:nvSpPr>
          <p:cNvPr id="9" name="Tijdelijke aanduiding voor tekst 7">
            <a:extLst>
              <a:ext uri="{FF2B5EF4-FFF2-40B4-BE49-F238E27FC236}">
                <a16:creationId xmlns:a16="http://schemas.microsoft.com/office/drawing/2014/main" id="{D302F291-7E84-DBD7-B830-9CF0ADBD0C13}"/>
              </a:ext>
            </a:extLst>
          </p:cNvPr>
          <p:cNvSpPr txBox="1">
            <a:spLocks/>
          </p:cNvSpPr>
          <p:nvPr/>
        </p:nvSpPr>
        <p:spPr>
          <a:xfrm>
            <a:off x="509732" y="1351472"/>
            <a:ext cx="10546080" cy="8896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5085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</a:pPr>
            <a:r>
              <a:rPr lang="nl-NL" sz="2300" spc="-20">
                <a:solidFill>
                  <a:srgbClr val="173347"/>
                </a:solidFill>
                <a:latin typeface="Calibri"/>
                <a:ea typeface="Calibri"/>
                <a:cs typeface="Calibri"/>
              </a:rPr>
              <a:t>De taak om vluchtelingen op te vangen doen we in de regio Hart van Brabant samen. Met voor Tilburg de </a:t>
            </a:r>
            <a:r>
              <a:rPr lang="nl-NL" sz="2300" spc="-25">
                <a:solidFill>
                  <a:srgbClr val="173347"/>
                </a:solidFill>
                <a:latin typeface="Calibri"/>
                <a:ea typeface="Calibri"/>
                <a:cs typeface="Calibri"/>
              </a:rPr>
              <a:t>volgende afspraken: </a:t>
            </a:r>
          </a:p>
        </p:txBody>
      </p:sp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D420B2E7-9DC4-7A97-58E0-FB2A30F069D6}"/>
              </a:ext>
            </a:extLst>
          </p:cNvPr>
          <p:cNvGraphicFramePr>
            <a:graphicFrameLocks noGrp="1"/>
          </p:cNvGraphicFramePr>
          <p:nvPr/>
        </p:nvGraphicFramePr>
        <p:xfrm>
          <a:off x="509732" y="2703505"/>
          <a:ext cx="10546080" cy="1816100"/>
        </p:xfrm>
        <a:graphic>
          <a:graphicData uri="http://schemas.openxmlformats.org/drawingml/2006/table">
            <a:tbl>
              <a:tblPr/>
              <a:tblGrid>
                <a:gridCol w="7505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0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085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0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2C9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2500"/>
                        </a:lnSpc>
                        <a:spcBef>
                          <a:spcPts val="595"/>
                        </a:spcBef>
                        <a:spcAft>
                          <a:spcPts val="480"/>
                        </a:spcAft>
                      </a:pPr>
                      <a:r>
                        <a:rPr lang="nl-NL" sz="2400" b="1" spc="0">
                          <a:solidFill>
                            <a:srgbClr val="FFFFFF"/>
                          </a:solidFill>
                          <a:latin typeface="Calibri"/>
                        </a:rPr>
                        <a:t>Regionale afspraak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2C9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1440" marR="0" indent="0" algn="l">
                        <a:lnSpc>
                          <a:spcPts val="2700"/>
                        </a:lnSpc>
                        <a:spcBef>
                          <a:spcPts val="645"/>
                        </a:spcBef>
                        <a:spcAft>
                          <a:spcPts val="265"/>
                        </a:spcAft>
                      </a:pPr>
                      <a:r>
                        <a:rPr lang="nl-NL" sz="2300" spc="0">
                          <a:solidFill>
                            <a:srgbClr val="173347"/>
                          </a:solidFill>
                          <a:latin typeface="Calibri"/>
                        </a:rPr>
                        <a:t>Asiel (Spreidingswet)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CDD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2700"/>
                        </a:lnSpc>
                        <a:spcBef>
                          <a:spcPts val="645"/>
                        </a:spcBef>
                        <a:spcAft>
                          <a:spcPts val="265"/>
                        </a:spcAft>
                      </a:pPr>
                      <a:r>
                        <a:rPr lang="nl-NL" sz="2300" spc="0">
                          <a:solidFill>
                            <a:srgbClr val="173347"/>
                          </a:solidFill>
                          <a:latin typeface="Calibri"/>
                        </a:rPr>
                        <a:t>350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CDD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1440" marR="0" indent="0" algn="l">
                        <a:lnSpc>
                          <a:spcPts val="2700"/>
                        </a:lnSpc>
                        <a:spcBef>
                          <a:spcPts val="645"/>
                        </a:spcBef>
                        <a:spcAft>
                          <a:spcPts val="265"/>
                        </a:spcAft>
                      </a:pPr>
                      <a:r>
                        <a:rPr lang="nl-NL" sz="2300" spc="0">
                          <a:solidFill>
                            <a:srgbClr val="173347"/>
                          </a:solidFill>
                          <a:latin typeface="Calibri"/>
                        </a:rPr>
                        <a:t>Alleenstaande minderjarige vluchtelingen (Spreidingswet)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8EE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2700"/>
                        </a:lnSpc>
                        <a:spcBef>
                          <a:spcPts val="645"/>
                        </a:spcBef>
                        <a:spcAft>
                          <a:spcPts val="265"/>
                        </a:spcAft>
                      </a:pPr>
                      <a:r>
                        <a:rPr lang="nl-NL" sz="2300" spc="0">
                          <a:solidFill>
                            <a:srgbClr val="173347"/>
                          </a:solidFill>
                          <a:latin typeface="Calibri"/>
                        </a:rPr>
                        <a:t>99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8EE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91440" marR="0" indent="0" algn="l">
                        <a:lnSpc>
                          <a:spcPts val="2700"/>
                        </a:lnSpc>
                        <a:spcBef>
                          <a:spcPts val="645"/>
                        </a:spcBef>
                        <a:spcAft>
                          <a:spcPts val="190"/>
                        </a:spcAft>
                      </a:pPr>
                      <a:r>
                        <a:rPr lang="nl-NL" sz="2300" spc="0">
                          <a:solidFill>
                            <a:srgbClr val="173347"/>
                          </a:solidFill>
                          <a:latin typeface="Calibri"/>
                        </a:rPr>
                        <a:t>Oekraïense ontheemden (regeling tijdelijke bescherming)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CDD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2700"/>
                        </a:lnSpc>
                        <a:spcBef>
                          <a:spcPts val="645"/>
                        </a:spcBef>
                        <a:spcAft>
                          <a:spcPts val="190"/>
                        </a:spcAft>
                      </a:pPr>
                      <a:r>
                        <a:rPr lang="nl-NL" sz="2300" spc="0">
                          <a:solidFill>
                            <a:srgbClr val="173347"/>
                          </a:solidFill>
                          <a:latin typeface="Calibri"/>
                        </a:rPr>
                        <a:t>1151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CDD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663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47198-26B2-883F-3DBE-85BB890D0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B3ADED-52C4-89EB-1C26-8EA6477FD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nl-NL"/>
            </a:defPPr>
            <a:lvl1pPr marL="0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760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19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278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51037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63797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76557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89315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02075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5BD19F-BE73-4BCB-B7C5-0187754E994D}" type="slidenum">
              <a:rPr lang="nl-NL" smtClean="0"/>
              <a:pPr>
                <a:defRPr/>
              </a:pPr>
              <a:t>6</a:t>
            </a:fld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D1C87ED-9833-7DC1-21BE-930D9889B4FF}"/>
              </a:ext>
            </a:extLst>
          </p:cNvPr>
          <p:cNvSpPr>
            <a:spLocks noGrp="1"/>
          </p:cNvSpPr>
          <p:nvPr/>
        </p:nvSpPr>
        <p:spPr>
          <a:xfrm>
            <a:off x="990229" y="4291582"/>
            <a:ext cx="9144000" cy="165523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defPPr>
              <a:defRPr lang="nl-NL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/>
              <a:t>Afdelingsoverleg PPI – 7 november 2023</a:t>
            </a:r>
          </a:p>
          <a:p>
            <a:r>
              <a:rPr lang="nl-NL" sz="3200"/>
              <a:t>Michiel van der Pijll &amp; Mark Barrois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55DF987-200C-609B-D1E8-ECC4569652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22" t="13286" r="9009" b="5334"/>
          <a:stretch>
            <a:fillRect/>
          </a:stretch>
        </p:blipFill>
        <p:spPr>
          <a:xfrm>
            <a:off x="-34203" y="-33925"/>
            <a:ext cx="12260405" cy="6925849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CFE06F28-9695-7023-B685-46CC850C65FB}"/>
              </a:ext>
            </a:extLst>
          </p:cNvPr>
          <p:cNvSpPr/>
          <p:nvPr/>
        </p:nvSpPr>
        <p:spPr>
          <a:xfrm>
            <a:off x="8750907" y="4830861"/>
            <a:ext cx="3288871" cy="3981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>
                <a:solidFill>
                  <a:schemeClr val="tx1"/>
                </a:solidFill>
              </a:rPr>
              <a:t>Na collegebesluit 18 okt 2024, ook:</a:t>
            </a:r>
          </a:p>
          <a:p>
            <a:r>
              <a:rPr lang="nl-NL" sz="1600">
                <a:solidFill>
                  <a:schemeClr val="tx1"/>
                </a:solidFill>
              </a:rPr>
              <a:t>+  Ringbaan Noord 21 (130 OEK)</a:t>
            </a:r>
          </a:p>
          <a:p>
            <a:r>
              <a:rPr lang="nl-NL" sz="1600">
                <a:solidFill>
                  <a:schemeClr val="tx1"/>
                </a:solidFill>
              </a:rPr>
              <a:t>+  Ringbaan Oost 275 (91 OEK)</a:t>
            </a:r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5465B7DC-5329-2316-7335-D5E2DD71CA0F}"/>
              </a:ext>
            </a:extLst>
          </p:cNvPr>
          <p:cNvCxnSpPr/>
          <p:nvPr/>
        </p:nvCxnSpPr>
        <p:spPr>
          <a:xfrm>
            <a:off x="8875776" y="3088640"/>
            <a:ext cx="3039133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2E5F0370-339E-250C-DB05-B26242A0C97A}"/>
              </a:ext>
            </a:extLst>
          </p:cNvPr>
          <p:cNvCxnSpPr>
            <a:cxnSpLocks/>
          </p:cNvCxnSpPr>
          <p:nvPr/>
        </p:nvCxnSpPr>
        <p:spPr>
          <a:xfrm>
            <a:off x="11297921" y="2381504"/>
            <a:ext cx="515191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Rechthoek 1">
            <a:extLst>
              <a:ext uri="{FF2B5EF4-FFF2-40B4-BE49-F238E27FC236}">
                <a16:creationId xmlns:a16="http://schemas.microsoft.com/office/drawing/2014/main" id="{AB1B967B-EEF8-0EEE-F7CB-D91977C6264F}"/>
              </a:ext>
            </a:extLst>
          </p:cNvPr>
          <p:cNvSpPr/>
          <p:nvPr/>
        </p:nvSpPr>
        <p:spPr>
          <a:xfrm>
            <a:off x="8750907" y="5581975"/>
            <a:ext cx="3288871" cy="7791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nl-NL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600">
              <a:cs typeface="Calibri"/>
            </a:endParaRP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FE0248CB-7E3B-3581-AA3F-86A2D18209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3910392"/>
              </p:ext>
            </p:extLst>
          </p:nvPr>
        </p:nvGraphicFramePr>
        <p:xfrm>
          <a:off x="8597102" y="1913524"/>
          <a:ext cx="3590255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436">
                  <a:extLst>
                    <a:ext uri="{9D8B030D-6E8A-4147-A177-3AD203B41FA5}">
                      <a16:colId xmlns:a16="http://schemas.microsoft.com/office/drawing/2014/main" val="3179039933"/>
                    </a:ext>
                  </a:extLst>
                </a:gridCol>
                <a:gridCol w="2410233">
                  <a:extLst>
                    <a:ext uri="{9D8B030D-6E8A-4147-A177-3AD203B41FA5}">
                      <a16:colId xmlns:a16="http://schemas.microsoft.com/office/drawing/2014/main" val="4077607851"/>
                    </a:ext>
                  </a:extLst>
                </a:gridCol>
                <a:gridCol w="552586">
                  <a:extLst>
                    <a:ext uri="{9D8B030D-6E8A-4147-A177-3AD203B41FA5}">
                      <a16:colId xmlns:a16="http://schemas.microsoft.com/office/drawing/2014/main" val="1163959063"/>
                    </a:ext>
                  </a:extLst>
                </a:gridCol>
              </a:tblGrid>
              <a:tr h="240631">
                <a:tc>
                  <a:txBody>
                    <a:bodyPr/>
                    <a:lstStyle/>
                    <a:p>
                      <a:endParaRPr lang="nl-NL" sz="1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000" b="1" i="0" u="none" strike="noStrike" noProof="0">
                          <a:solidFill>
                            <a:srgbClr val="002060"/>
                          </a:solidFill>
                          <a:latin typeface="Calibri"/>
                        </a:rPr>
                        <a:t>Nieuwe asiellocaties</a:t>
                      </a:r>
                      <a:endParaRPr lang="nl-NL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nl-NL" sz="1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309887"/>
                  </a:ext>
                </a:extLst>
              </a:tr>
              <a:tr h="240631">
                <a:tc>
                  <a:txBody>
                    <a:bodyPr/>
                    <a:lstStyle/>
                    <a:p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000" err="1">
                          <a:solidFill>
                            <a:srgbClr val="002060"/>
                          </a:solidFill>
                        </a:rPr>
                        <a:t>Gershwinstraat</a:t>
                      </a:r>
                      <a:r>
                        <a:rPr lang="nl-NL" sz="1000">
                          <a:solidFill>
                            <a:srgbClr val="002060"/>
                          </a:solidFill>
                        </a:rPr>
                        <a:t> 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175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581071"/>
                  </a:ext>
                </a:extLst>
              </a:tr>
              <a:tr h="240631">
                <a:tc>
                  <a:txBody>
                    <a:bodyPr/>
                    <a:lstStyle/>
                    <a:p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000">
                          <a:solidFill>
                            <a:srgbClr val="002060"/>
                          </a:solidFill>
                        </a:rPr>
                        <a:t>Spoorlaan 446-448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175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890030"/>
                  </a:ext>
                </a:extLst>
              </a:tr>
              <a:tr h="154944">
                <a:tc>
                  <a:txBody>
                    <a:bodyPr/>
                    <a:lstStyle/>
                    <a:p>
                      <a:endParaRPr lang="nl-NL" sz="1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000" b="1" i="0" u="none" strike="noStrike" noProof="0">
                          <a:solidFill>
                            <a:srgbClr val="002060"/>
                          </a:solidFill>
                          <a:latin typeface="Calibri"/>
                        </a:rPr>
                        <a:t>Oekraïners</a:t>
                      </a:r>
                      <a:endParaRPr lang="nl-NL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nl-NL" sz="1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756400"/>
                  </a:ext>
                </a:extLst>
              </a:tr>
              <a:tr h="154944">
                <a:tc>
                  <a:txBody>
                    <a:bodyPr/>
                    <a:lstStyle/>
                    <a:p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000" err="1">
                          <a:solidFill>
                            <a:schemeClr val="tx1"/>
                          </a:solidFill>
                        </a:rPr>
                        <a:t>Alleenhoudersstraat</a:t>
                      </a:r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 25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120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553576"/>
                  </a:ext>
                </a:extLst>
              </a:tr>
              <a:tr h="154944">
                <a:tc>
                  <a:txBody>
                    <a:bodyPr/>
                    <a:lstStyle/>
                    <a:p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Sportweg 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120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417041"/>
                  </a:ext>
                </a:extLst>
              </a:tr>
              <a:tr h="154944">
                <a:tc>
                  <a:txBody>
                    <a:bodyPr/>
                    <a:lstStyle/>
                    <a:p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Ringbaan West 227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230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154529"/>
                  </a:ext>
                </a:extLst>
              </a:tr>
              <a:tr h="154944">
                <a:tc>
                  <a:txBody>
                    <a:bodyPr/>
                    <a:lstStyle/>
                    <a:p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000" err="1">
                          <a:solidFill>
                            <a:schemeClr val="tx1"/>
                          </a:solidFill>
                        </a:rPr>
                        <a:t>Oerlesestraat</a:t>
                      </a:r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 205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48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745167"/>
                  </a:ext>
                </a:extLst>
              </a:tr>
              <a:tr h="1549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De Schans 123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99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072412"/>
                  </a:ext>
                </a:extLst>
              </a:tr>
              <a:tr h="1549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Bredaseweg 564+568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214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593899"/>
                  </a:ext>
                </a:extLst>
              </a:tr>
              <a:tr h="1549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Ringbaan Noord 21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130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211797"/>
                  </a:ext>
                </a:extLst>
              </a:tr>
              <a:tr h="1549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Ringbaan Oost 275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91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608613"/>
                  </a:ext>
                </a:extLst>
              </a:tr>
              <a:tr h="154944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nl-NL" sz="1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1000" b="1" i="0" u="none" strike="noStrike" noProof="0">
                          <a:solidFill>
                            <a:schemeClr val="bg1"/>
                          </a:solidFill>
                          <a:latin typeface="Calibri"/>
                        </a:rPr>
                        <a:t>AMV (COA)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endParaRPr lang="nl-NL" sz="1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084788"/>
                  </a:ext>
                </a:extLst>
              </a:tr>
              <a:tr h="1549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nl-NL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Baden </a:t>
                      </a:r>
                      <a:r>
                        <a:rPr lang="nl-NL" sz="1000" err="1">
                          <a:solidFill>
                            <a:schemeClr val="tx1"/>
                          </a:solidFill>
                        </a:rPr>
                        <a:t>Powellaan</a:t>
                      </a:r>
                      <a:endParaRPr lang="nl-NL" err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nl-NL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875486"/>
                  </a:ext>
                </a:extLst>
              </a:tr>
              <a:tr h="1549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nl-NL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Stationsstraat</a:t>
                      </a:r>
                      <a:endParaRPr lang="nl-NL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nl-NL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587646"/>
                  </a:ext>
                </a:extLst>
              </a:tr>
              <a:tr h="154944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nl-NL" sz="1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000" b="1">
                          <a:solidFill>
                            <a:schemeClr val="bg1"/>
                          </a:solidFill>
                        </a:rPr>
                        <a:t>Asiel opvang (statushouders) tijdelijk</a:t>
                      </a:r>
                      <a:endParaRPr lang="nl-NL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endParaRPr lang="nl-NL" sz="1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518213"/>
                  </a:ext>
                </a:extLst>
              </a:tr>
              <a:tr h="1549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Druiventros (COA)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150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855556"/>
                  </a:ext>
                </a:extLst>
              </a:tr>
              <a:tr h="1549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Van der Valk (COA)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65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655285"/>
                  </a:ext>
                </a:extLst>
              </a:tr>
              <a:tr h="154944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nl-NL" sz="1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000" b="1">
                          <a:solidFill>
                            <a:schemeClr val="tx1"/>
                          </a:solidFill>
                        </a:rPr>
                        <a:t>Doorstroomlocatie statushouders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endParaRPr lang="nl-NL" sz="1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470615"/>
                  </a:ext>
                </a:extLst>
              </a:tr>
              <a:tr h="1549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000" err="1">
                          <a:solidFill>
                            <a:schemeClr val="tx1"/>
                          </a:solidFill>
                        </a:rPr>
                        <a:t>Beukenhof</a:t>
                      </a:r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 (tijdelijk)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sz="100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02626"/>
                  </a:ext>
                </a:extLst>
              </a:tr>
            </a:tbl>
          </a:graphicData>
        </a:graphic>
      </p:graphicFrame>
      <p:sp>
        <p:nvSpPr>
          <p:cNvPr id="7" name="Ovaal 6">
            <a:extLst>
              <a:ext uri="{FF2B5EF4-FFF2-40B4-BE49-F238E27FC236}">
                <a16:creationId xmlns:a16="http://schemas.microsoft.com/office/drawing/2014/main" id="{E43759E7-D1F2-61ED-1353-93D481EC95D1}"/>
              </a:ext>
            </a:extLst>
          </p:cNvPr>
          <p:cNvSpPr/>
          <p:nvPr/>
        </p:nvSpPr>
        <p:spPr>
          <a:xfrm>
            <a:off x="7912511" y="3756983"/>
            <a:ext cx="489975" cy="22057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26" name="Ovaal 25">
            <a:extLst>
              <a:ext uri="{FF2B5EF4-FFF2-40B4-BE49-F238E27FC236}">
                <a16:creationId xmlns:a16="http://schemas.microsoft.com/office/drawing/2014/main" id="{EB12039E-E176-6B5E-E788-FD3451C87BF6}"/>
              </a:ext>
            </a:extLst>
          </p:cNvPr>
          <p:cNvSpPr/>
          <p:nvPr/>
        </p:nvSpPr>
        <p:spPr>
          <a:xfrm>
            <a:off x="6125926" y="6150547"/>
            <a:ext cx="489975" cy="22057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id="{F05ACC65-6C3D-3667-BDBD-CB823FE9658C}"/>
              </a:ext>
            </a:extLst>
          </p:cNvPr>
          <p:cNvSpPr/>
          <p:nvPr/>
        </p:nvSpPr>
        <p:spPr>
          <a:xfrm>
            <a:off x="4577936" y="5088455"/>
            <a:ext cx="489975" cy="220578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AF90AC34-DCB2-5A45-2E92-B610304A882F}"/>
              </a:ext>
            </a:extLst>
          </p:cNvPr>
          <p:cNvSpPr/>
          <p:nvPr/>
        </p:nvSpPr>
        <p:spPr>
          <a:xfrm>
            <a:off x="527477" y="4774572"/>
            <a:ext cx="489975" cy="2205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rgbClr val="173348"/>
                </a:solidFill>
              </a:rPr>
              <a:t>7</a:t>
            </a:r>
          </a:p>
        </p:txBody>
      </p:sp>
      <p:sp>
        <p:nvSpPr>
          <p:cNvPr id="30" name="Ovaal 29">
            <a:extLst>
              <a:ext uri="{FF2B5EF4-FFF2-40B4-BE49-F238E27FC236}">
                <a16:creationId xmlns:a16="http://schemas.microsoft.com/office/drawing/2014/main" id="{6358763E-D71C-94AD-1361-7D8244391DBA}"/>
              </a:ext>
            </a:extLst>
          </p:cNvPr>
          <p:cNvSpPr/>
          <p:nvPr/>
        </p:nvSpPr>
        <p:spPr>
          <a:xfrm>
            <a:off x="5035796" y="2915371"/>
            <a:ext cx="489975" cy="2205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rgbClr val="173348"/>
                </a:solidFill>
              </a:rPr>
              <a:t>5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6DB99CD-A688-57B1-A658-4B2AFC373243}"/>
              </a:ext>
            </a:extLst>
          </p:cNvPr>
          <p:cNvSpPr/>
          <p:nvPr/>
        </p:nvSpPr>
        <p:spPr>
          <a:xfrm>
            <a:off x="3294833" y="4791401"/>
            <a:ext cx="489975" cy="2205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rgbClr val="173348"/>
                </a:solidFill>
              </a:rPr>
              <a:t>2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D6078D84-6B53-11F0-23FC-E2F6CFE946E4}"/>
              </a:ext>
            </a:extLst>
          </p:cNvPr>
          <p:cNvSpPr/>
          <p:nvPr/>
        </p:nvSpPr>
        <p:spPr>
          <a:xfrm>
            <a:off x="3467184" y="5357282"/>
            <a:ext cx="489975" cy="2205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rgbClr val="173348"/>
                </a:solidFill>
              </a:rPr>
              <a:t>3</a:t>
            </a:r>
          </a:p>
        </p:txBody>
      </p:sp>
      <p:sp>
        <p:nvSpPr>
          <p:cNvPr id="33" name="Ovaal 32">
            <a:extLst>
              <a:ext uri="{FF2B5EF4-FFF2-40B4-BE49-F238E27FC236}">
                <a16:creationId xmlns:a16="http://schemas.microsoft.com/office/drawing/2014/main" id="{00D8CAE7-6A3E-E25B-63AA-6522F2DB51E4}"/>
              </a:ext>
            </a:extLst>
          </p:cNvPr>
          <p:cNvSpPr/>
          <p:nvPr/>
        </p:nvSpPr>
        <p:spPr>
          <a:xfrm>
            <a:off x="3959775" y="5836526"/>
            <a:ext cx="489975" cy="2205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rgbClr val="173348"/>
                </a:solidFill>
              </a:rPr>
              <a:t>4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80D8562F-36DA-B5B0-FFF5-737626DB6950}"/>
              </a:ext>
            </a:extLst>
          </p:cNvPr>
          <p:cNvSpPr/>
          <p:nvPr/>
        </p:nvSpPr>
        <p:spPr>
          <a:xfrm>
            <a:off x="4849554" y="3661467"/>
            <a:ext cx="489975" cy="2205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rgbClr val="173348"/>
                </a:solidFill>
              </a:rPr>
              <a:t>8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870F6933-010A-4545-6FFB-EB14C74F4504}"/>
              </a:ext>
            </a:extLst>
          </p:cNvPr>
          <p:cNvSpPr/>
          <p:nvPr/>
        </p:nvSpPr>
        <p:spPr>
          <a:xfrm>
            <a:off x="3936385" y="4708787"/>
            <a:ext cx="489975" cy="2205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rgbClr val="173348"/>
                </a:solidFill>
              </a:rPr>
              <a:t>1</a:t>
            </a:r>
          </a:p>
        </p:txBody>
      </p:sp>
      <p:sp>
        <p:nvSpPr>
          <p:cNvPr id="39" name="Ovaal 38">
            <a:extLst>
              <a:ext uri="{FF2B5EF4-FFF2-40B4-BE49-F238E27FC236}">
                <a16:creationId xmlns:a16="http://schemas.microsoft.com/office/drawing/2014/main" id="{16B61F30-7146-FA17-381B-03829A3CAA66}"/>
              </a:ext>
            </a:extLst>
          </p:cNvPr>
          <p:cNvSpPr/>
          <p:nvPr/>
        </p:nvSpPr>
        <p:spPr>
          <a:xfrm>
            <a:off x="2169486" y="3882045"/>
            <a:ext cx="489975" cy="220578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155FE117-32EE-0E51-E53B-EFE2793B6875}"/>
              </a:ext>
            </a:extLst>
          </p:cNvPr>
          <p:cNvSpPr/>
          <p:nvPr/>
        </p:nvSpPr>
        <p:spPr>
          <a:xfrm>
            <a:off x="5424234" y="4338890"/>
            <a:ext cx="489975" cy="2205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rgbClr val="173348"/>
                </a:solidFill>
              </a:rPr>
              <a:t>9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759F2C2D-2D08-8FDD-2E4A-42BE00ACC02A}"/>
              </a:ext>
            </a:extLst>
          </p:cNvPr>
          <p:cNvSpPr/>
          <p:nvPr/>
        </p:nvSpPr>
        <p:spPr>
          <a:xfrm>
            <a:off x="35357" y="0"/>
            <a:ext cx="7639621" cy="845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600" b="1">
                <a:solidFill>
                  <a:schemeClr val="tx1"/>
                </a:solidFill>
                <a:cs typeface="Calibri"/>
              </a:rPr>
              <a:t>Huidige locaties plus nieuwe locaties asiel</a:t>
            </a:r>
            <a:endParaRPr lang="nl-NL">
              <a:solidFill>
                <a:schemeClr val="tx1"/>
              </a:solidFill>
              <a:cs typeface="Calibri"/>
            </a:endParaRP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7D120F1A-5F5B-8DAD-E189-457C892D559C}"/>
              </a:ext>
            </a:extLst>
          </p:cNvPr>
          <p:cNvSpPr/>
          <p:nvPr/>
        </p:nvSpPr>
        <p:spPr>
          <a:xfrm>
            <a:off x="5476854" y="3755947"/>
            <a:ext cx="489975" cy="220578"/>
          </a:xfrm>
          <a:prstGeom prst="ellipse">
            <a:avLst/>
          </a:prstGeom>
          <a:solidFill>
            <a:srgbClr val="66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20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01F86522-F4D9-9DF3-AB51-4C6AB5E72FE0}"/>
              </a:ext>
            </a:extLst>
          </p:cNvPr>
          <p:cNvSpPr/>
          <p:nvPr/>
        </p:nvSpPr>
        <p:spPr>
          <a:xfrm>
            <a:off x="4258616" y="4957808"/>
            <a:ext cx="489975" cy="220578"/>
          </a:xfrm>
          <a:prstGeom prst="ellipse">
            <a:avLst/>
          </a:prstGeom>
          <a:solidFill>
            <a:srgbClr val="66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45B6E3EE-17D2-A492-B963-2DE8602CBA09}"/>
              </a:ext>
            </a:extLst>
          </p:cNvPr>
          <p:cNvSpPr/>
          <p:nvPr/>
        </p:nvSpPr>
        <p:spPr>
          <a:xfrm>
            <a:off x="633767" y="3513143"/>
            <a:ext cx="138697" cy="14832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>
              <a:solidFill>
                <a:srgbClr val="173348"/>
              </a:solidFill>
            </a:endParaRP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66D2738A-A9CC-0E58-065D-624D7ADBCDC1}"/>
              </a:ext>
            </a:extLst>
          </p:cNvPr>
          <p:cNvSpPr/>
          <p:nvPr/>
        </p:nvSpPr>
        <p:spPr>
          <a:xfrm rot="10800000" flipV="1">
            <a:off x="9650190" y="422672"/>
            <a:ext cx="489975" cy="17653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200">
                <a:solidFill>
                  <a:srgbClr val="173348"/>
                </a:solidFill>
                <a:ea typeface="Calibri"/>
                <a:cs typeface="Calibri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520327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A24DD5-A2D2-22BD-E0B1-67AE57C51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6000" b="1" u="sng">
                <a:solidFill>
                  <a:schemeClr val="tx1"/>
                </a:solidFill>
                <a:latin typeface="+mn-lt"/>
              </a:rPr>
              <a:t>Wat</a:t>
            </a:r>
            <a:r>
              <a:rPr lang="nl-NL" sz="6000">
                <a:solidFill>
                  <a:schemeClr val="tx1"/>
                </a:solidFill>
                <a:latin typeface="+mn-lt"/>
              </a:rPr>
              <a:t> gaan we doen?</a:t>
            </a:r>
          </a:p>
        </p:txBody>
      </p:sp>
    </p:spTree>
    <p:extLst>
      <p:ext uri="{BB962C8B-B14F-4D97-AF65-F5344CB8AC3E}">
        <p14:creationId xmlns:p14="http://schemas.microsoft.com/office/powerpoint/2010/main" val="2631933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8C43A-7061-5871-F578-7E8C11EFD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67B772-E382-893B-B843-3A63AC171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499" y="217508"/>
            <a:ext cx="11205518" cy="567115"/>
          </a:xfrm>
        </p:spPr>
        <p:txBody>
          <a:bodyPr>
            <a:normAutofit/>
          </a:bodyPr>
          <a:lstStyle/>
          <a:p>
            <a:r>
              <a:rPr lang="nl-NL" sz="3600">
                <a:solidFill>
                  <a:srgbClr val="043258"/>
                </a:solidFill>
                <a:latin typeface="+mn-lt"/>
              </a:rPr>
              <a:t>Hoe is het nu?</a:t>
            </a:r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CF49079-E968-7CEA-7050-BB71104C8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7" y="1344612"/>
            <a:ext cx="5593773" cy="456925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E42647E-8696-3BAE-9664-ABD6B34326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910" t="8937" r="19335" b="9078"/>
          <a:stretch>
            <a:fillRect/>
          </a:stretch>
        </p:blipFill>
        <p:spPr>
          <a:xfrm>
            <a:off x="5938323" y="1344612"/>
            <a:ext cx="6118694" cy="456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69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F6C99-9B9A-AE56-F57F-954187C7C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923A0-4E62-D1A7-4072-3750FD4B5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39" y="166708"/>
            <a:ext cx="11205518" cy="567115"/>
          </a:xfrm>
        </p:spPr>
        <p:txBody>
          <a:bodyPr>
            <a:normAutofit/>
          </a:bodyPr>
          <a:lstStyle/>
          <a:p>
            <a:r>
              <a:rPr lang="nl-NL" sz="3600">
                <a:solidFill>
                  <a:srgbClr val="043258"/>
                </a:solidFill>
                <a:latin typeface="+mn-lt"/>
              </a:rPr>
              <a:t>Hoe kan het er straks uitzien (voorbeelden)?</a:t>
            </a:r>
            <a:endParaRPr lang="nl-NL"/>
          </a:p>
        </p:txBody>
      </p:sp>
      <p:pic>
        <p:nvPicPr>
          <p:cNvPr id="3" name="Afbeelding 2" descr="Afbeelding met tekst, schermopname, software, huis&#10;&#10;Door AI gegenereerde inhoud is mogelijk onjuist.">
            <a:extLst>
              <a:ext uri="{FF2B5EF4-FFF2-40B4-BE49-F238E27FC236}">
                <a16:creationId xmlns:a16="http://schemas.microsoft.com/office/drawing/2014/main" id="{A86A39C4-99F3-374F-2202-B3F35E003C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930" t="25815" r="28662" b="18672"/>
          <a:stretch>
            <a:fillRect/>
          </a:stretch>
        </p:blipFill>
        <p:spPr>
          <a:xfrm>
            <a:off x="1047711" y="1020077"/>
            <a:ext cx="7971849" cy="516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14294"/>
      </p:ext>
    </p:extLst>
  </p:cSld>
  <p:clrMapOvr>
    <a:masterClrMapping/>
  </p:clrMapOvr>
</p:sld>
</file>

<file path=ppt/theme/theme1.xml><?xml version="1.0" encoding="utf-8"?>
<a:theme xmlns:a="http://schemas.openxmlformats.org/drawingml/2006/main" name="1_Kantoorthema">
  <a:themeElements>
    <a:clrScheme name="Aangepast 2">
      <a:dk1>
        <a:srgbClr val="173348"/>
      </a:dk1>
      <a:lt1>
        <a:srgbClr val="FFFFFF"/>
      </a:lt1>
      <a:dk2>
        <a:srgbClr val="61615E"/>
      </a:dk2>
      <a:lt2>
        <a:srgbClr val="E7E6E6"/>
      </a:lt2>
      <a:accent1>
        <a:srgbClr val="2C94E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Skyloine nov21" id="{5388F5F1-15F2-0143-B943-D7E8AD9BA295}" vid="{B0FEDF9C-0B34-B94A-9DE0-9A32B6C217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4980dbe-64c6-4f1c-9e21-661639ff9d7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6FB582B4617543BF2422DC237F95A5" ma:contentTypeVersion="12" ma:contentTypeDescription="Een nieuw document maken." ma:contentTypeScope="" ma:versionID="77a1f43936c17b43931dc13c43201f88">
  <xsd:schema xmlns:xsd="http://www.w3.org/2001/XMLSchema" xmlns:xs="http://www.w3.org/2001/XMLSchema" xmlns:p="http://schemas.microsoft.com/office/2006/metadata/properties" xmlns:ns2="a5f36f4d-78e5-4b48-b8b2-8dd92b14d6e1" xmlns:ns3="e4980dbe-64c6-4f1c-9e21-661639ff9d71" targetNamespace="http://schemas.microsoft.com/office/2006/metadata/properties" ma:root="true" ma:fieldsID="c25d4036a28c5d626f2673ec4b59e93d" ns2:_="" ns3:_="">
    <xsd:import namespace="a5f36f4d-78e5-4b48-b8b2-8dd92b14d6e1"/>
    <xsd:import namespace="e4980dbe-64c6-4f1c-9e21-661639ff9d7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f36f4d-78e5-4b48-b8b2-8dd92b14d6e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980dbe-64c6-4f1c-9e21-661639ff9d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2da67cf7-fe4b-4a66-9a0d-a2326cc296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C61C5D7-BB67-49A6-830B-36E7AE0ABF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0B80B0-1FCE-44D4-A909-28921D7300AE}">
  <ds:schemaRefs>
    <ds:schemaRef ds:uri="http://schemas.openxmlformats.org/package/2006/metadata/core-properties"/>
    <ds:schemaRef ds:uri="http://purl.org/dc/dcmitype/"/>
    <ds:schemaRef ds:uri="e4980dbe-64c6-4f1c-9e21-661639ff9d71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a5f36f4d-78e5-4b48-b8b2-8dd92b14d6e1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057046C-A7D0-444E-A453-3BE0C06787D3}">
  <ds:schemaRefs>
    <ds:schemaRef ds:uri="a5f36f4d-78e5-4b48-b8b2-8dd92b14d6e1"/>
    <ds:schemaRef ds:uri="e4980dbe-64c6-4f1c-9e21-661639ff9d7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0ce80e9c-661b-453a-b52e-c00e4f65cc34}" enabled="1" method="Standard" siteId="{bbc3bd55-2812-4652-96ae-ce7932a2e8b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1002</Words>
  <Application>Microsoft Office PowerPoint</Application>
  <PresentationFormat>Breedbeeld</PresentationFormat>
  <Paragraphs>290</Paragraphs>
  <Slides>20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7" baseType="lpstr">
      <vt:lpstr>Aptos</vt:lpstr>
      <vt:lpstr>Arial</vt:lpstr>
      <vt:lpstr>Calibri</vt:lpstr>
      <vt:lpstr>Trade Gothic LT Pro Cn</vt:lpstr>
      <vt:lpstr>Wingdings</vt:lpstr>
      <vt:lpstr>Wingdings,Sans-Serif</vt:lpstr>
      <vt:lpstr>1_Kantoorthema</vt:lpstr>
      <vt:lpstr>PowerPoint-presentatie</vt:lpstr>
      <vt:lpstr>PowerPoint-presentatie</vt:lpstr>
      <vt:lpstr>PowerPoint-presentatie</vt:lpstr>
      <vt:lpstr>Tilburg neemt haar verantwoordelijkheid</vt:lpstr>
      <vt:lpstr>PowerPoint-presentatie</vt:lpstr>
      <vt:lpstr>PowerPoint-presentatie</vt:lpstr>
      <vt:lpstr>PowerPoint-presentatie</vt:lpstr>
      <vt:lpstr>Hoe is het nu?</vt:lpstr>
      <vt:lpstr>Hoe kan het er straks uitzien (voorbeelden)?</vt:lpstr>
      <vt:lpstr>Hoe kan het er straks uitzien?</vt:lpstr>
      <vt:lpstr>Opvang en begeleiding</vt:lpstr>
      <vt:lpstr>PowerPoint-presentatie</vt:lpstr>
      <vt:lpstr>Planteam, klankbordgroep en vrijwilligers</vt:lpstr>
      <vt:lpstr>Vervolgstappen na vanavond</vt:lpstr>
      <vt:lpstr>We nodigen u uit voor de informatiemarkt</vt:lpstr>
      <vt:lpstr> </vt:lpstr>
      <vt:lpstr>PowerPoint-presentatie</vt:lpstr>
      <vt:lpstr>PowerPoint-presentatie</vt:lpstr>
      <vt:lpstr>Aanwijzing locaties voor asielopvang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voortgangsoverleg| Welkom in Tilburg</dc:title>
  <dc:creator>Klaver, Bart</dc:creator>
  <cp:lastModifiedBy>Bart Klaver</cp:lastModifiedBy>
  <cp:revision>5</cp:revision>
  <dcterms:created xsi:type="dcterms:W3CDTF">2025-09-01T09:12:36Z</dcterms:created>
  <dcterms:modified xsi:type="dcterms:W3CDTF">2025-12-09T16:12:06Z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0x010100D06FB582B4617543BF2422DC237F95A5</vt:lpwstr>
  </property>
  <property fmtid="{D5CDD505-2E9C-101B-9397-08002B2CF9AE}" pid="3" name="MediaServiceImageTags">
    <vt:lpwstr/>
  </property>
</Properties>
</file>