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89" r:id="rId6"/>
    <p:sldId id="461" r:id="rId7"/>
    <p:sldId id="450" r:id="rId8"/>
    <p:sldId id="458" r:id="rId9"/>
    <p:sldId id="468" r:id="rId10"/>
    <p:sldId id="446" r:id="rId11"/>
    <p:sldId id="460" r:id="rId12"/>
    <p:sldId id="473" r:id="rId13"/>
    <p:sldId id="469" r:id="rId14"/>
    <p:sldId id="451" r:id="rId15"/>
    <p:sldId id="470" r:id="rId16"/>
    <p:sldId id="474" r:id="rId17"/>
    <p:sldId id="457" r:id="rId18"/>
    <p:sldId id="471" r:id="rId19"/>
    <p:sldId id="472" r:id="rId20"/>
    <p:sldId id="45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875C0F-8058-1CC0-E688-5AE98EE9AB91}" name="Honderd, Dirk" initials="" userId="S::dirk.honderd@tilburg.nl::21430258-d897-44fa-b198-ca2ea34c4899" providerId="AD"/>
  <p188:author id="{A6F8A20F-E0B5-9ED8-6271-989361FECE8D}" name="Coppens - Mes, Pascalle" initials="" userId="S::pascalle.coppens@tilburg.nl::455e718a-21a6-49f0-b74d-850b84edf8a8" providerId="AD"/>
  <p188:author id="{9E7F9C12-E3DA-5401-A7E5-D5E360E4FA92}" name="Schuijt, Marian" initials="" userId="S::marian.schuijt@tilburg.nl::2224417f-87af-4b80-a479-6dfad8bf2d06" providerId="AD"/>
  <p188:author id="{AD98A922-72A5-3F10-73C8-164344FB62E6}" name="Werff, Folkert Jan van der" initials="Wd" userId="S::folkert.jan.van.der.werff@tilburg.nl::5205afd3-79b1-49a1-9a0c-3b8997b78df1" providerId="AD"/>
  <p188:author id="{A5A99D3F-3A41-BEEF-BFA4-8A8F49042BB7}" name="Mommers, Miranda" initials="" userId="S::miranda.mommers@tilburg.nl::41655ee3-108b-47d3-ae9a-8f39a244d728" providerId="AD"/>
  <p188:author id="{01A93F46-BB3A-7874-9927-293A7F5CDE9C}" name="Maagt, Sem de" initials="SM" userId="S::sem.de.maagt@tilburg.nl::4ae82669-61fe-44f0-8b99-2332d078f89a" providerId="AD"/>
  <p188:author id="{E8322247-8ABA-1A90-9527-03E164E6AB58}" name="Bennenbroek, Marcel" initials="" userId="S::marcel.bennenbroek@tilburg.nl::4bae40e6-0134-4c53-b3af-aeebecc0d7f8" providerId="AD"/>
  <p188:author id="{AF40A04D-774A-1D95-EF98-3B829EE84C1A}" name="Zoontjens, Nick" initials="NZ" userId="S::nick.zoontjens@tilburg.nl::a146c3af-a84a-4118-9061-28eb5631ee81" providerId="AD"/>
  <p188:author id="{3AD5C56B-9E94-3E49-B78B-F61033071657}" name="Papen, Susanne" initials="PS" userId="S::susanne.papen@tilburg.nl::ae7b3406-2358-44c9-8fdc-c8ded60336b1" providerId="AD"/>
  <p188:author id="{2E9B6B8E-0B52-B253-9C35-9257671CEC76}" name="Melse - Mertens, Nathalie" initials="MN" userId="S::nathalie.melse@tilburg.nl::2c834931-6d3e-443a-b91c-51c5e863716e" providerId="AD"/>
  <p188:author id="{D3F2029A-F69F-CFBA-7FC9-6283FC3C801B}" name="Stokkermans, Maartje" initials="" userId="S::maartje.stokkermans@tilburg.nl::0b82a752-2989-4303-bd0a-c0473a68cabe" providerId="AD"/>
  <p188:author id="{FC765BB1-FE6F-0D22-BF4C-B6012DB3E486}" name="Middelbeek, Lideke" initials="" userId="S::lideke.middelbeek@tilburg.nl::f4abec1a-7075-4003-8578-0ad62aba3e62" providerId="AD"/>
  <p188:author id="{55CFD5B9-6790-388B-0046-07F8725A7549}" name="Sies, Jan-Willem" initials="SJ" userId="S::jan-willem.sies@tilburg.nl::d7a672f6-2d6e-4584-bff4-9fed55b0f79c" providerId="AD"/>
  <p188:author id="{0CBC28C8-B0D6-5326-EB69-DAD141C3DBBC}" name="Stübbe, Belinda" initials="" userId="S::belinda.stubbe@tilburg.nl::efb91a2d-26ec-4acf-9e1b-bcb54518d1ec" providerId="AD"/>
  <p188:author id="{A0010CD9-DF59-8B6C-7100-9A8841268D62}" name="Klaver, Bart" initials="" userId="S::bart.klaver@tilburg.nl::c0d59cef-7568-408c-8e0f-00ecf73091ce" providerId="AD"/>
  <p188:author id="{C03683F0-4640-4A06-EE09-6D07D29AAF42}" name="Kok, Iris de" initials="" userId="S::iris.de.kok@tilburg.nl::89019dff-4e7a-4f9b-9e72-69b7d65a87e1" providerId="AD"/>
  <p188:author id="{89A1CFFB-5F57-9417-F3A1-E2B111B5231E}" name="Beckers, Luc" initials="" userId="S::luc.beckers@tilburg.nl::60125585-6a87-4a05-b8a5-3677e13279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FF"/>
    <a:srgbClr val="00FFFF"/>
    <a:srgbClr val="6666FF"/>
    <a:srgbClr val="FF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14E91-DAD8-42DA-AE82-73330E2FE6F1}" v="4" dt="2025-12-10T18:14:54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Klaver" userId="cc87824a74930956" providerId="LiveId" clId="{9721D7D7-60BE-4019-937B-754C1CF6BFFD}"/>
    <pc:docChg chg="modSld">
      <pc:chgData name="Bart Klaver" userId="cc87824a74930956" providerId="LiveId" clId="{9721D7D7-60BE-4019-937B-754C1CF6BFFD}" dt="2025-12-10T18:14:54.604" v="3"/>
      <pc:docMkLst>
        <pc:docMk/>
      </pc:docMkLst>
      <pc:sldChg chg="modAnim">
        <pc:chgData name="Bart Klaver" userId="cc87824a74930956" providerId="LiveId" clId="{9721D7D7-60BE-4019-937B-754C1CF6BFFD}" dt="2025-12-10T18:14:39.211" v="0"/>
        <pc:sldMkLst>
          <pc:docMk/>
          <pc:sldMk cId="1858897074" sldId="289"/>
        </pc:sldMkLst>
      </pc:sldChg>
      <pc:sldChg chg="modAnim">
        <pc:chgData name="Bart Klaver" userId="cc87824a74930956" providerId="LiveId" clId="{9721D7D7-60BE-4019-937B-754C1CF6BFFD}" dt="2025-12-10T18:14:42.709" v="1"/>
        <pc:sldMkLst>
          <pc:docMk/>
          <pc:sldMk cId="1759303200" sldId="450"/>
        </pc:sldMkLst>
      </pc:sldChg>
      <pc:sldChg chg="modAnim">
        <pc:chgData name="Bart Klaver" userId="cc87824a74930956" providerId="LiveId" clId="{9721D7D7-60BE-4019-937B-754C1CF6BFFD}" dt="2025-12-10T18:14:54.604" v="3"/>
        <pc:sldMkLst>
          <pc:docMk/>
          <pc:sldMk cId="548786923" sldId="451"/>
        </pc:sldMkLst>
      </pc:sldChg>
      <pc:sldChg chg="modAnim">
        <pc:chgData name="Bart Klaver" userId="cc87824a74930956" providerId="LiveId" clId="{9721D7D7-60BE-4019-937B-754C1CF6BFFD}" dt="2025-12-10T18:14:49.328" v="2"/>
        <pc:sldMkLst>
          <pc:docMk/>
          <pc:sldMk cId="2035351683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50DB-36C4-4A7B-B58C-649A850465C7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DD1A4-5384-4A19-911E-05112E5E2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8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243AA-B4E5-421E-96BF-71D912A80D7A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80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FF67-2F1B-DC7D-B62E-AFE501F2B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A3A49B6-34E8-FEDA-2D1A-343379044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AC0B866-830A-90B8-3822-274A8E4FA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BAA8F2-3DFD-8EA5-7231-5E6B6BD09B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DCB17C-A21C-34F1-045D-D78A021BD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FF8D5-D6A0-467F-B0E9-39C1E2B80FEC}" type="slidenum">
              <a:rPr lang="nl-NL" smtClean="0"/>
              <a:t>6</a:t>
            </a:fld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F18E54E-B62E-123A-0ABB-1BCC304FA8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31-10-2023</a:t>
            </a:r>
          </a:p>
        </p:txBody>
      </p:sp>
    </p:spTree>
    <p:extLst>
      <p:ext uri="{BB962C8B-B14F-4D97-AF65-F5344CB8AC3E}">
        <p14:creationId xmlns:p14="http://schemas.microsoft.com/office/powerpoint/2010/main" val="52202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4566-0956-44E0-361B-44F66C18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297367-B63F-4150-1F30-DD6D0952D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77F632-8287-2DA0-163A-5F66ACC37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64"/>
              </a:spcBef>
            </a:pPr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6A4AF0-F4B4-2DD6-4A0E-967BD0F49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B7243AA-B4E5-421E-96BF-71D912A80D7A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13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C6146-51E0-95CB-0011-3D36E71FB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295553-9F56-0FFB-E285-F52683A7A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785D87-26D0-17C4-8C1D-40FA3FD40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nl-NL" i="1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4CCC56-12BC-AF34-0FF6-346172A8C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243AA-B4E5-421E-96BF-71D912A80D7A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8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B21CC-593E-5EC0-DD7E-D8DC7C9C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DBFCAB-CC72-B6C5-A045-79E40CB68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DE2A021-A35B-6059-D82F-25FF9B675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nl-NL" i="1"/>
              <a:t>Tekst uit Collegenota 18 oktober 2024: De locatie is in eigendom van de gemeente. Er zijn diverse opstallen van twee </a:t>
            </a:r>
            <a:r>
              <a:rPr lang="nl-NL" i="1" err="1"/>
              <a:t>petanqueverenigingen</a:t>
            </a:r>
            <a:r>
              <a:rPr lang="nl-NL" i="1"/>
              <a:t> met opstalrecht. Voor het gebruik door </a:t>
            </a:r>
            <a:r>
              <a:rPr lang="nl-NL" i="1" err="1"/>
              <a:t>Yonder</a:t>
            </a:r>
            <a:r>
              <a:rPr lang="nl-NL" i="1"/>
              <a:t> is een alternatief beschikbaar, het nabijgelegen grasveld van Honk- en softbalcombinatie Blue Lions. Aandachtspunten bij de verdere ontwikkeling zijn de gevolgen voor de </a:t>
            </a:r>
            <a:r>
              <a:rPr lang="nl-NL" i="1" err="1"/>
              <a:t>petanqueverenigingen</a:t>
            </a:r>
            <a:r>
              <a:rPr lang="nl-NL" i="1"/>
              <a:t> en de hondentraining die er wekelijks plaatsvindt. </a:t>
            </a:r>
            <a:endParaRPr lang="nl-NL" i="1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4C1CDC-D4CF-AA32-BCB6-F6BD4C56A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B7243AA-B4E5-421E-96BF-71D912A80D7A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42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4980-FDCF-CCCF-8CF6-F002AA257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C09AB54-8DDC-7A0A-D2E7-005DEEA17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D88964-6C15-2CA4-96D4-234E7DC15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nl-NL">
                <a:ea typeface="Calibri"/>
                <a:cs typeface="Calibri"/>
              </a:rPr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95E623-B64F-9BF4-E68F-327CD1945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243AA-B4E5-421E-96BF-71D912A80D7A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5D28-23CB-5BA9-5B9E-FF3BB7FC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612FC00-2B4D-CCA8-B715-204D438D5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30CC3BF-C2E2-6030-DD09-2AEB34F4E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F042D4-F0B6-DB8C-526E-3E231A89C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B7243AA-B4E5-421E-96BF-71D912A80D7A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38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14CCC-54F4-4C49-8C05-C6F10F11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F6F10F-2E98-B44D-9FFD-D22D6D253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3D913-F6FB-BF4C-9BB3-3E20690F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A6C44F-DE9A-5F42-871C-CF92FCF8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15736C-74F4-4E4D-9E43-EDD69A80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28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2020570" y="3442970"/>
            <a:ext cx="7800340" cy="1402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>
            <a:normAutofit fontScale="95000"/>
          </a:bodyPr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nl-NL" sz="4800" b="1" spc="40">
                <a:solidFill>
                  <a:srgbClr val="013964"/>
                </a:solidFill>
                <a:latin typeface="Calibri" panose="02020603050405020304" pitchFamily="2"/>
              </a:rPr>
              <a:t>Informatieavond omwonenden </a:t>
            </a:r>
          </a:p>
          <a:p>
            <a:pPr marL="0" marR="0" indent="0"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b="1" spc="65">
                <a:solidFill>
                  <a:srgbClr val="013964"/>
                </a:solidFill>
                <a:latin typeface="Calibri" panose="02020603050405020304" pitchFamily="2"/>
              </a:rPr>
              <a:t>Gershwinstraat 16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9902825" y="5457825"/>
            <a:ext cx="1623060" cy="527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nl-NL" sz="1750" spc="-25">
                <a:solidFill>
                  <a:srgbClr val="173346"/>
                </a:solidFill>
                <a:latin typeface="Calibri" panose="02020603050405020304" pitchFamily="2"/>
              </a:rPr>
              <a:t>5 november 2024 </a:t>
            </a:r>
          </a:p>
          <a:p>
            <a:pPr marL="0" marR="0" indent="0" algn="l">
              <a:lnSpc>
                <a:spcPts val="1800"/>
              </a:lnSpc>
              <a:spcBef>
                <a:spcPts val="365"/>
              </a:spcBef>
              <a:spcAft>
                <a:spcPts val="0"/>
              </a:spcAft>
            </a:pPr>
            <a:r>
              <a:rPr lang="nl-NL" sz="1750" spc="-35">
                <a:solidFill>
                  <a:srgbClr val="173346"/>
                </a:solidFill>
                <a:latin typeface="Calibri" panose="02020603050405020304" pitchFamily="2"/>
              </a:rPr>
              <a:t>MFA De Symfonie </a:t>
            </a:r>
          </a:p>
        </p:txBody>
      </p:sp>
    </p:spTree>
    <p:extLst>
      <p:ext uri="{BB962C8B-B14F-4D97-AF65-F5344CB8AC3E}">
        <p14:creationId xmlns:p14="http://schemas.microsoft.com/office/powerpoint/2010/main" val="229773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002665" y="238760"/>
            <a:ext cx="8315325" cy="577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960" rIns="0" bIns="0" anchor="t">
            <a:normAutofit fontScale="950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nl-NL" sz="4000" spc="35">
                <a:solidFill>
                  <a:srgbClr val="173347"/>
                </a:solidFill>
                <a:latin typeface="Calibri" panose="02020603050405020304" pitchFamily="2"/>
              </a:rPr>
              <a:t>1.1. Tilburg een gemeente voor iedereen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377825" y="1012190"/>
            <a:ext cx="11085830" cy="523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9070" rIns="0" bIns="0" anchor="t"/>
          <a:lstStyle/>
          <a:p>
            <a:pPr marL="0" marR="0" indent="457200" algn="l">
              <a:lnSpc>
                <a:spcPts val="3600"/>
              </a:lnSpc>
              <a:spcAft>
                <a:spcPts val="0"/>
              </a:spcAft>
              <a:buFont typeface="Wingdings"/>
              <a:buChar char="Ø"/>
            </a:pPr>
            <a:r>
              <a:rPr lang="nl-NL" sz="3000" spc="-5">
                <a:solidFill>
                  <a:srgbClr val="173347"/>
                </a:solidFill>
                <a:latin typeface="Calibri" panose="02020603050405020304" pitchFamily="2"/>
              </a:rPr>
              <a:t>We bouwen in de gemeente Tilburg door aan een passende woning </a:t>
            </a:r>
          </a:p>
          <a:p>
            <a:pPr marL="457200" marR="0" indent="0" algn="l">
              <a:lnSpc>
                <a:spcPts val="3000"/>
              </a:lnSpc>
              <a:spcBef>
                <a:spcPts val="120"/>
              </a:spcBef>
              <a:spcAft>
                <a:spcPts val="0"/>
              </a:spcAft>
            </a:pPr>
            <a:r>
              <a:rPr lang="nl-NL" sz="3000" spc="0">
                <a:solidFill>
                  <a:srgbClr val="173347"/>
                </a:solidFill>
                <a:latin typeface="Calibri" panose="02020603050405020304" pitchFamily="2"/>
              </a:rPr>
              <a:t>voor iedereen: 25.000 woningen erbij tot 2040 </a:t>
            </a:r>
          </a:p>
          <a:p>
            <a:pPr marL="0" marR="0" indent="457200" algn="l">
              <a:lnSpc>
                <a:spcPts val="3000"/>
              </a:lnSpc>
              <a:spcBef>
                <a:spcPts val="1445"/>
              </a:spcBef>
              <a:spcAft>
                <a:spcPts val="0"/>
              </a:spcAft>
              <a:buFont typeface="Wingdings"/>
              <a:buChar char="Ø"/>
            </a:pPr>
            <a:r>
              <a:rPr lang="nl-NL" sz="3000" spc="-10">
                <a:solidFill>
                  <a:srgbClr val="173347"/>
                </a:solidFill>
                <a:latin typeface="Calibri" panose="02020603050405020304" pitchFamily="2"/>
              </a:rPr>
              <a:t>Onderdeel van onze totale huisvestingsopgave is het bieden van </a:t>
            </a:r>
          </a:p>
          <a:p>
            <a:pPr marL="457200" marR="0" indent="0" algn="l">
              <a:lnSpc>
                <a:spcPts val="3000"/>
              </a:lnSpc>
              <a:spcBef>
                <a:spcPts val="595"/>
              </a:spcBef>
              <a:spcAft>
                <a:spcPts val="0"/>
              </a:spcAft>
            </a:pPr>
            <a:r>
              <a:rPr lang="nl-NL" sz="3000" spc="-25">
                <a:solidFill>
                  <a:srgbClr val="173347"/>
                </a:solidFill>
                <a:latin typeface="Calibri" panose="02020603050405020304" pitchFamily="2"/>
              </a:rPr>
              <a:t>opvang aan vluchtelingen uit Oekraïne, asielzoekers en alleenstaande </a:t>
            </a:r>
          </a:p>
          <a:p>
            <a:pPr marL="457200" marR="0" indent="0" algn="l">
              <a:lnSpc>
                <a:spcPts val="3000"/>
              </a:lnSpc>
              <a:spcBef>
                <a:spcPts val="570"/>
              </a:spcBef>
              <a:spcAft>
                <a:spcPts val="0"/>
              </a:spcAft>
            </a:pPr>
            <a:r>
              <a:rPr lang="nl-NL" sz="3000" spc="-10">
                <a:solidFill>
                  <a:srgbClr val="173347"/>
                </a:solidFill>
                <a:latin typeface="Calibri" panose="02020603050405020304" pitchFamily="2"/>
              </a:rPr>
              <a:t>minderjarige vluchtelingen (AMV-ers) </a:t>
            </a:r>
          </a:p>
          <a:p>
            <a:pPr marL="0" marR="0" indent="457200" algn="l">
              <a:lnSpc>
                <a:spcPts val="3000"/>
              </a:lnSpc>
              <a:spcBef>
                <a:spcPts val="1470"/>
              </a:spcBef>
              <a:spcAft>
                <a:spcPts val="0"/>
              </a:spcAft>
              <a:buFont typeface="Wingdings"/>
              <a:buChar char="Ø"/>
            </a:pPr>
            <a:r>
              <a:rPr lang="nl-NL" sz="3000" spc="-5">
                <a:solidFill>
                  <a:srgbClr val="173347"/>
                </a:solidFill>
                <a:latin typeface="Calibri" panose="02020603050405020304" pitchFamily="2"/>
              </a:rPr>
              <a:t>Dat doen we op z’n Tilburgs: gastvrij en ruimhartig. We zorgen voor </a:t>
            </a:r>
          </a:p>
          <a:p>
            <a:pPr marL="457200" marR="0" indent="0" algn="l">
              <a:lnSpc>
                <a:spcPts val="3000"/>
              </a:lnSpc>
              <a:spcBef>
                <a:spcPts val="570"/>
              </a:spcBef>
              <a:spcAft>
                <a:spcPts val="0"/>
              </a:spcAft>
            </a:pPr>
            <a:r>
              <a:rPr lang="nl-NL" sz="3000" spc="-15">
                <a:solidFill>
                  <a:srgbClr val="173347"/>
                </a:solidFill>
                <a:latin typeface="Calibri" panose="02020603050405020304" pitchFamily="2"/>
              </a:rPr>
              <a:t>een goede start voor iedereen </a:t>
            </a:r>
          </a:p>
          <a:p>
            <a:pPr marL="0" marR="0" indent="457200" algn="l">
              <a:lnSpc>
                <a:spcPts val="3000"/>
              </a:lnSpc>
              <a:spcBef>
                <a:spcPts val="1375"/>
              </a:spcBef>
              <a:spcAft>
                <a:spcPts val="0"/>
              </a:spcAft>
              <a:buFont typeface="Wingdings"/>
              <a:buChar char="Ø"/>
            </a:pPr>
            <a:r>
              <a:rPr lang="nl-NL" sz="3000" spc="-5">
                <a:solidFill>
                  <a:srgbClr val="173347"/>
                </a:solidFill>
                <a:latin typeface="Calibri" panose="02020603050405020304" pitchFamily="2"/>
              </a:rPr>
              <a:t>Dat doen we met begeleiding, beheer op locatie en met de buurt en </a:t>
            </a:r>
          </a:p>
          <a:p>
            <a:pPr marL="457200" marR="0" indent="0" algn="l">
              <a:lnSpc>
                <a:spcPts val="3000"/>
              </a:lnSpc>
              <a:spcBef>
                <a:spcPts val="575"/>
              </a:spcBef>
              <a:spcAft>
                <a:spcPts val="0"/>
              </a:spcAft>
            </a:pPr>
            <a:r>
              <a:rPr lang="nl-NL" sz="3000" spc="-15">
                <a:solidFill>
                  <a:srgbClr val="173347"/>
                </a:solidFill>
                <a:latin typeface="Calibri" panose="02020603050405020304" pitchFamily="2"/>
              </a:rPr>
              <a:t>oog voor de leefbaarheid </a:t>
            </a:r>
          </a:p>
          <a:p>
            <a:pPr marL="0" marR="0" indent="457200" algn="l">
              <a:lnSpc>
                <a:spcPts val="3600"/>
              </a:lnSpc>
              <a:spcBef>
                <a:spcPts val="1295"/>
              </a:spcBef>
              <a:spcAft>
                <a:spcPts val="455"/>
              </a:spcAft>
              <a:buFont typeface="Wingdings"/>
              <a:buChar char="Ø"/>
            </a:pPr>
            <a:r>
              <a:rPr lang="nl-NL" sz="3000" spc="-15">
                <a:solidFill>
                  <a:srgbClr val="173347"/>
                </a:solidFill>
                <a:latin typeface="Calibri" panose="02020603050405020304" pitchFamily="2"/>
              </a:rPr>
              <a:t>We spreiden de opvangopgave over onze stad, wijken en dorpen </a:t>
            </a:r>
          </a:p>
        </p:txBody>
      </p:sp>
    </p:spTree>
    <p:extLst>
      <p:ext uri="{BB962C8B-B14F-4D97-AF65-F5344CB8AC3E}">
        <p14:creationId xmlns:p14="http://schemas.microsoft.com/office/powerpoint/2010/main" val="265620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002665" y="320675"/>
            <a:ext cx="7473950" cy="578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960" rIns="0" bIns="0" anchor="t">
            <a:normAutofit fontScale="95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nl-NL" sz="4000" spc="30">
                <a:solidFill>
                  <a:srgbClr val="173347"/>
                </a:solidFill>
                <a:latin typeface="Calibri" panose="02020603050405020304" pitchFamily="2"/>
              </a:rPr>
              <a:t>1.2. Tilburg heeft een wettelijke taak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481330" y="951230"/>
            <a:ext cx="11268710" cy="1035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0975" rIns="0" bIns="0" anchor="t"/>
          <a:lstStyle/>
          <a:p>
            <a:pPr marL="0" marR="0" indent="457200" algn="l">
              <a:lnSpc>
                <a:spcPts val="3600"/>
              </a:lnSpc>
              <a:spcAft>
                <a:spcPts val="0"/>
              </a:spcAft>
              <a:buFont typeface="Wingdings"/>
              <a:buChar char="Ø"/>
            </a:pPr>
            <a:r>
              <a:rPr lang="nl-NL" sz="3000" spc="-20">
                <a:solidFill>
                  <a:srgbClr val="173347"/>
                </a:solidFill>
                <a:latin typeface="Calibri" panose="02020603050405020304" pitchFamily="2"/>
              </a:rPr>
              <a:t>Regeling Tijdelijke Bescherming: 1251 opvangplekken voor Oekraïense </a:t>
            </a:r>
          </a:p>
          <a:p>
            <a:pPr marL="457200" marR="0" indent="0" algn="l">
              <a:lnSpc>
                <a:spcPts val="3000"/>
              </a:lnSpc>
              <a:spcBef>
                <a:spcPts val="120"/>
              </a:spcBef>
              <a:spcAft>
                <a:spcPts val="0"/>
              </a:spcAft>
            </a:pPr>
            <a:r>
              <a:rPr lang="nl-NL" sz="3000" spc="-35">
                <a:solidFill>
                  <a:srgbClr val="173347"/>
                </a:solidFill>
                <a:latin typeface="Calibri" panose="02020603050405020304" pitchFamily="2"/>
              </a:rPr>
              <a:t>ontheemden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481330" y="1986280"/>
            <a:ext cx="8793480" cy="689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7005" rIns="0" bIns="0" anchor="t"/>
          <a:lstStyle/>
          <a:p>
            <a:pPr marL="0" marR="0" indent="457200" algn="l">
              <a:lnSpc>
                <a:spcPts val="3600"/>
              </a:lnSpc>
              <a:spcAft>
                <a:spcPts val="480"/>
              </a:spcAft>
              <a:buFont typeface="Wingdings"/>
              <a:buChar char="Ø"/>
            </a:pPr>
            <a:r>
              <a:rPr lang="nl-NL" sz="3000" spc="-30">
                <a:solidFill>
                  <a:srgbClr val="173347"/>
                </a:solidFill>
                <a:latin typeface="Calibri" panose="02020603050405020304" pitchFamily="2"/>
              </a:rPr>
              <a:t>Spreidingswet: 1076 opvangplekken voor asielzoekers,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0"/>
          </p:nvPr>
        </p:nvSpPr>
        <p:spPr>
          <a:xfrm>
            <a:off x="463550" y="3237230"/>
            <a:ext cx="10546080" cy="889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nl-NL" sz="3000" spc="-20">
                <a:solidFill>
                  <a:srgbClr val="173347"/>
                </a:solidFill>
                <a:latin typeface="Calibri" panose="02020603050405020304" pitchFamily="2"/>
              </a:rPr>
              <a:t>De opgave van Tilburg doen we als regio samen. Met voor Tilburg de </a:t>
            </a:r>
          </a:p>
          <a:p>
            <a:pPr marL="0" marR="0" indent="0" algn="l">
              <a:lnSpc>
                <a:spcPts val="3000"/>
              </a:lnSpc>
              <a:spcBef>
                <a:spcPts val="575"/>
              </a:spcBef>
              <a:spcAft>
                <a:spcPts val="0"/>
              </a:spcAft>
            </a:pPr>
            <a:r>
              <a:rPr lang="nl-NL" sz="3000" spc="-25">
                <a:solidFill>
                  <a:srgbClr val="173347"/>
                </a:solidFill>
                <a:latin typeface="Calibri" panose="02020603050405020304" pitchFamily="2"/>
              </a:rPr>
              <a:t>volgende afspraken: </a:t>
            </a:r>
          </a:p>
        </p:txBody>
      </p:sp>
    </p:spTree>
    <p:extLst>
      <p:ext uri="{BB962C8B-B14F-4D97-AF65-F5344CB8AC3E}">
        <p14:creationId xmlns:p14="http://schemas.microsoft.com/office/powerpoint/2010/main" val="117653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06679-4312-0E48-A974-C0DC5774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11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03A99A-8C91-9B4A-B6AD-988497D3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CBC636-2195-EF4F-AA3E-B10F55B8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224C6-78DB-FC43-915E-D0C5C57D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3DD381-898E-3F4D-947F-5EF81123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0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E374F-7B32-694F-A9EA-FA8AFD8F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7F30AD-B22D-1A41-8A8E-D93A02BBB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952617-810C-7F43-928B-6C73F2C2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9E5EDF-E2BE-A643-BED1-DC4236C6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414C2-C393-8C46-B44D-17C893D2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5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DB8D-7144-1B4C-A19C-0DB9CC94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11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006F4-1BFF-994A-BCC5-36BE3203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A554E7-81BA-3841-92BC-911B53386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20ED62-1C03-8C4B-87A2-6B148F0A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026AC0-88EE-F044-B4E1-CD6DCCC1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EB075E-BF68-8947-8154-221CC931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94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3CB18-0B86-C742-AF0B-E54E0F53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6B5541-D7ED-B546-A3E5-7D39004B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22F120-7772-014E-9CDA-BE507529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77ADF9-D6E6-BA4E-8CBA-4A32562E5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EA6A4C-DD12-FF47-A1E9-A5654F260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1BD8E0F-2F75-664B-A67A-C111DBD8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B07AC1D-5E81-7A42-9D0B-961DE8AF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B60F0C-3AD1-D54F-9E02-23AF49D9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98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8212D3-DED7-5B42-9972-AC6B9348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14146E-3A5E-9A48-B7C7-44A4A724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032ADC-813E-674C-824B-D99CFE9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93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5963F-E52C-174F-ACC5-C5CCE258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4245C-A43E-F648-9095-84965B9E1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78B661-D38F-6A47-8F4C-D97FB3A99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F427C9-C84F-EF42-B971-AEB4F2FD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9B47DC-AC71-5D4A-9005-A6FEECED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3C4C48-547D-3C41-AD66-890FECAA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48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76F7D-59FB-8544-BFB9-E322BF40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C006EE-E986-4D4F-9181-4CC2E1011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1BA32A-A4E5-AE4F-9362-A3B111DC0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A5D4A9-5BB2-E54C-8701-9AAB1818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B96A39-9D55-AF49-BCFB-2B06BA89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BDCDEB-DF05-9845-9019-C7B2B2BA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9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4452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 3"/>
          <p:cNvSpPr/>
          <p:nvPr/>
        </p:nvSpPr>
        <p:spPr>
          <a:xfrm>
            <a:off x="10593493" y="1110826"/>
            <a:ext cx="1178560" cy="448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69800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2EEA6E1-6ABF-FD4B-8F65-B98F889DCD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1859" y="-4344"/>
            <a:ext cx="12193859" cy="685904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CD8CAB-56E1-FF46-990D-498D2ACD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115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A60C81-8E53-744D-BE34-18CEDE37C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42237D-9740-114B-AE41-7AED63B32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8BD3-438D-6549-8845-8201B251451E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47D544-3777-1E41-8FCE-22932680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2255A9-8E65-654D-896F-5039FFA55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843E-EEC8-DF4A-940C-F672A7400BE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7D3DD2-C9F3-4F36-FB04-BB90F6C69AD5}"/>
              </a:ext>
            </a:extLst>
          </p:cNvPr>
          <p:cNvSpPr/>
          <p:nvPr userDrawn="1"/>
        </p:nvSpPr>
        <p:spPr>
          <a:xfrm>
            <a:off x="-1859" y="-4344"/>
            <a:ext cx="10855712" cy="966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1079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Trade Gothic LT Pro Cn" panose="020B0506040303020004" pitchFamily="34" charset="77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2100" b="0" i="0" kern="1200">
          <a:solidFill>
            <a:schemeClr val="bg2">
              <a:lumMod val="50000"/>
            </a:schemeClr>
          </a:solidFill>
          <a:latin typeface="Trade Gothic LT Pro Cn" panose="020B0506040303020004" pitchFamily="34" charset="77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800" b="0" i="0" kern="1200">
          <a:solidFill>
            <a:schemeClr val="bg2">
              <a:lumMod val="50000"/>
            </a:schemeClr>
          </a:solidFill>
          <a:latin typeface="Trade Gothic LT Pro Cn" panose="020B0506040303020004" pitchFamily="34" charset="77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b="0" i="0" kern="1200">
          <a:solidFill>
            <a:schemeClr val="bg2">
              <a:lumMod val="50000"/>
            </a:schemeClr>
          </a:solidFill>
          <a:latin typeface="Trade Gothic LT Pro Cn" panose="020B0506040303020004" pitchFamily="34" charset="77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b="0" i="0" kern="1200">
          <a:solidFill>
            <a:schemeClr val="bg2">
              <a:lumMod val="50000"/>
            </a:schemeClr>
          </a:solidFill>
          <a:latin typeface="Trade Gothic LT Pro Cn" panose="020B0506040303020004" pitchFamily="34" charset="77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b="0" i="0" kern="1200">
          <a:solidFill>
            <a:schemeClr val="bg2">
              <a:lumMod val="50000"/>
            </a:schemeClr>
          </a:solidFill>
          <a:latin typeface="Trade Gothic LT Pro Cn" panose="020B0506040303020004" pitchFamily="34" charset="77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elkomintilburg@tilburg.n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3270" cy="6858000"/>
          </a:xfrm>
          <a:prstGeom prst="rect">
            <a:avLst/>
          </a:prstGeom>
          <a:solidFill>
            <a:srgbClr val="25376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270" y="0"/>
            <a:ext cx="12193270" cy="6858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2020569" y="3442970"/>
            <a:ext cx="9283595" cy="1402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>
            <a:normAutofit fontScale="25000" lnSpcReduction="20000"/>
          </a:bodyPr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  <a:buNone/>
            </a:pPr>
            <a:r>
              <a:rPr lang="nl-NL" sz="32000" b="1" spc="40">
                <a:solidFill>
                  <a:srgbClr val="013964"/>
                </a:solidFill>
                <a:latin typeface="Calibri" panose="02020603050405020304" pitchFamily="2"/>
              </a:rPr>
              <a:t>Hartelijk welkom</a:t>
            </a:r>
          </a:p>
          <a:p>
            <a:pPr marL="0" marR="0" indent="0" algn="l">
              <a:lnSpc>
                <a:spcPts val="5300"/>
              </a:lnSpc>
              <a:spcAft>
                <a:spcPts val="0"/>
              </a:spcAft>
              <a:buNone/>
            </a:pPr>
            <a:r>
              <a:rPr lang="nl-NL" sz="12000" b="1" spc="40">
                <a:solidFill>
                  <a:srgbClr val="013964"/>
                </a:solidFill>
                <a:latin typeface="Calibri" panose="02020603050405020304" pitchFamily="2"/>
              </a:rPr>
              <a:t>bij de informatieavond Spoorlaan 446-448</a:t>
            </a:r>
          </a:p>
          <a:p>
            <a:pPr marL="0" marR="0" indent="0" algn="l">
              <a:lnSpc>
                <a:spcPts val="5300"/>
              </a:lnSpc>
              <a:spcAft>
                <a:spcPts val="0"/>
              </a:spcAft>
              <a:buNone/>
            </a:pPr>
            <a:endParaRPr lang="nl-NL" sz="4800" b="1" spc="65">
              <a:solidFill>
                <a:srgbClr val="013964"/>
              </a:solidFill>
              <a:latin typeface="Calibri" panose="02020603050405020304" pitchFamily="2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0"/>
          </p:nvPr>
        </p:nvSpPr>
        <p:spPr>
          <a:xfrm>
            <a:off x="9902825" y="5457825"/>
            <a:ext cx="1623060" cy="527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buNone/>
            </a:pPr>
            <a:r>
              <a:rPr lang="nl-NL" sz="1750" spc="-25">
                <a:solidFill>
                  <a:srgbClr val="173346"/>
                </a:solidFill>
                <a:latin typeface="Calibri" panose="02020603050405020304" pitchFamily="2"/>
              </a:rPr>
              <a:t>10 december 2025 </a:t>
            </a:r>
            <a:r>
              <a:rPr lang="nl-NL" sz="1750" spc="-35">
                <a:solidFill>
                  <a:srgbClr val="173346"/>
                </a:solidFill>
                <a:latin typeface="Calibr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C39D1-9F31-D7D8-0F63-C7647EBAC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D5258C-D23E-5B73-343C-55126FCE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b="1" u="sng">
                <a:solidFill>
                  <a:schemeClr val="tx1"/>
                </a:solidFill>
                <a:latin typeface="+mn-lt"/>
              </a:rPr>
              <a:t>Hoe</a:t>
            </a:r>
            <a:r>
              <a:rPr lang="nl-NL" sz="6000">
                <a:solidFill>
                  <a:schemeClr val="tx1"/>
                </a:solidFill>
                <a:latin typeface="+mn-lt"/>
              </a:rPr>
              <a:t> pakken we dat aan?</a:t>
            </a:r>
          </a:p>
        </p:txBody>
      </p:sp>
    </p:spTree>
    <p:extLst>
      <p:ext uri="{BB962C8B-B14F-4D97-AF65-F5344CB8AC3E}">
        <p14:creationId xmlns:p14="http://schemas.microsoft.com/office/powerpoint/2010/main" val="30510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83EF5-90FE-2A23-2A19-8671850E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Calibri"/>
                <a:cs typeface="Calibri"/>
              </a:rPr>
              <a:t>Planteam, klankbordgroep en vrijwilligers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65104-CB7F-030B-18E5-3B319D749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10"/>
            <a:ext cx="10515600" cy="4351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Wij willen dat omwonenden en andere belanghebbenden meedenken, met thema's als sociale contacten, veiligheid etc. </a:t>
            </a: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Eerst planteam en later klankbordgroep </a:t>
            </a:r>
          </a:p>
          <a:p>
            <a:pPr marL="0" indent="0">
              <a:buNone/>
            </a:pPr>
            <a:endParaRPr lang="nl-NL" sz="2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Met als doel: iedereen kan goed samenleven</a:t>
            </a: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Aanmelden voor het planteam kan via het formulier, lever dit in bij de medewerker die staat bij de in- en uitgang</a:t>
            </a:r>
          </a:p>
          <a:p>
            <a:pPr marL="0" indent="0">
              <a:buNone/>
            </a:pPr>
            <a:endParaRPr lang="nl-NL" sz="2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Als de opvang er straks is, kunt u zich ook aanmelden als vrijwilliger via </a:t>
            </a: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welkomintilburg@tilburg.nl</a:t>
            </a:r>
            <a:r>
              <a:rPr lang="nl-NL" sz="2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7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1359-8FBB-4DC7-3F3A-992A2470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1">
            <a:extLst>
              <a:ext uri="{FF2B5EF4-FFF2-40B4-BE49-F238E27FC236}">
                <a16:creationId xmlns:a16="http://schemas.microsoft.com/office/drawing/2014/main" id="{1CFE2B49-2CE7-9EF8-CBAB-F26BEEAE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245382"/>
            <a:ext cx="10515600" cy="567115"/>
          </a:xfrm>
        </p:spPr>
        <p:txBody>
          <a:bodyPr>
            <a:normAutofit/>
          </a:bodyPr>
          <a:lstStyle/>
          <a:p>
            <a:r>
              <a:rPr lang="nl-NL" sz="3200">
                <a:latin typeface="Calibri"/>
                <a:cs typeface="Calibri"/>
              </a:rPr>
              <a:t>Vervolgstappen na vanavond</a:t>
            </a:r>
            <a:endParaRPr lang="nl-NL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95F4063-A8BE-6680-C2D5-2FBED3A1E729}"/>
              </a:ext>
            </a:extLst>
          </p:cNvPr>
          <p:cNvGraphicFramePr>
            <a:graphicFrameLocks noGrp="1"/>
          </p:cNvGraphicFramePr>
          <p:nvPr/>
        </p:nvGraphicFramePr>
        <p:xfrm>
          <a:off x="1097092" y="3142654"/>
          <a:ext cx="9506854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061">
                  <a:extLst>
                    <a:ext uri="{9D8B030D-6E8A-4147-A177-3AD203B41FA5}">
                      <a16:colId xmlns:a16="http://schemas.microsoft.com/office/drawing/2014/main" val="1031591383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568691360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3963509582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769102614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2293278889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688812534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3128106796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549316963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622447880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1183881904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2009134355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1643366486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655316494"/>
                    </a:ext>
                  </a:extLst>
                </a:gridCol>
                <a:gridCol w="679061">
                  <a:extLst>
                    <a:ext uri="{9D8B030D-6E8A-4147-A177-3AD203B41FA5}">
                      <a16:colId xmlns:a16="http://schemas.microsoft.com/office/drawing/2014/main" val="3251348250"/>
                    </a:ext>
                  </a:extLst>
                </a:gridCol>
              </a:tblGrid>
              <a:tr h="679806">
                <a:tc>
                  <a:txBody>
                    <a:bodyPr/>
                    <a:lstStyle/>
                    <a:p>
                      <a:r>
                        <a:rPr lang="nl-NL"/>
                        <a:t> Nov ‘25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Dec ‘25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Jan ‘26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Feb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Maart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April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Mei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Juni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Juli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Aug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Sept ‘26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Okt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Nov ‘26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Dec ‘26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59993"/>
                  </a:ext>
                </a:extLst>
              </a:tr>
            </a:tbl>
          </a:graphicData>
        </a:graphic>
      </p:graphicFrame>
      <p:sp>
        <p:nvSpPr>
          <p:cNvPr id="4" name="Pijl: rechts 3">
            <a:extLst>
              <a:ext uri="{FF2B5EF4-FFF2-40B4-BE49-F238E27FC236}">
                <a16:creationId xmlns:a16="http://schemas.microsoft.com/office/drawing/2014/main" id="{D2115549-D8DF-889A-9AE2-9EA07C4B905F}"/>
              </a:ext>
            </a:extLst>
          </p:cNvPr>
          <p:cNvSpPr/>
          <p:nvPr/>
        </p:nvSpPr>
        <p:spPr>
          <a:xfrm>
            <a:off x="10588171" y="3084258"/>
            <a:ext cx="609600" cy="747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7615BCC-697B-14AC-73F6-A6F522089D15}"/>
              </a:ext>
            </a:extLst>
          </p:cNvPr>
          <p:cNvSpPr/>
          <p:nvPr/>
        </p:nvSpPr>
        <p:spPr>
          <a:xfrm>
            <a:off x="3275968" y="4735796"/>
            <a:ext cx="3427409" cy="29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Aanvraag omgevingsvergunning </a:t>
            </a:r>
          </a:p>
          <a:p>
            <a:pPr algn="ctr"/>
            <a:r>
              <a:rPr lang="nl-NL" sz="2800" dirty="0">
                <a:solidFill>
                  <a:srgbClr val="0070C0"/>
                </a:solidFill>
              </a:rPr>
              <a:t>door COA</a:t>
            </a:r>
            <a:endParaRPr lang="nl-NL" sz="2800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00CBEAD-475D-EF74-78FA-EBC5AE409E0F}"/>
              </a:ext>
            </a:extLst>
          </p:cNvPr>
          <p:cNvSpPr/>
          <p:nvPr/>
        </p:nvSpPr>
        <p:spPr>
          <a:xfrm>
            <a:off x="747485" y="4460025"/>
            <a:ext cx="1582057" cy="27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sz="1400">
              <a:solidFill>
                <a:srgbClr val="0070C0"/>
              </a:solidFill>
              <a:cs typeface="Calibri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16111A1-0FF5-3C8E-3942-B6889CFC8E5C}"/>
              </a:ext>
            </a:extLst>
          </p:cNvPr>
          <p:cNvSpPr/>
          <p:nvPr/>
        </p:nvSpPr>
        <p:spPr>
          <a:xfrm>
            <a:off x="7562080" y="4035105"/>
            <a:ext cx="3375084" cy="36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Bouw </a:t>
            </a:r>
          </a:p>
          <a:p>
            <a:pPr algn="ctr"/>
            <a:r>
              <a:rPr lang="nl-NL" sz="2800" dirty="0">
                <a:solidFill>
                  <a:srgbClr val="0070C0"/>
                </a:solidFill>
              </a:rPr>
              <a:t>opvanglocatie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CAFA80F2-5BC4-0140-D9C1-B6E485C9C746}"/>
              </a:ext>
            </a:extLst>
          </p:cNvPr>
          <p:cNvSpPr/>
          <p:nvPr/>
        </p:nvSpPr>
        <p:spPr>
          <a:xfrm>
            <a:off x="6330249" y="1571038"/>
            <a:ext cx="2463661" cy="49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Bindend advies Gemeenteraad vergunning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63BB82E-DF62-0245-5D8A-7C9DE62C13AD}"/>
              </a:ext>
            </a:extLst>
          </p:cNvPr>
          <p:cNvCxnSpPr>
            <a:cxnSpLocks/>
          </p:cNvCxnSpPr>
          <p:nvPr/>
        </p:nvCxnSpPr>
        <p:spPr>
          <a:xfrm>
            <a:off x="8099461" y="2570211"/>
            <a:ext cx="0" cy="577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F8124683-1293-F434-112A-4B50B285992E}"/>
              </a:ext>
            </a:extLst>
          </p:cNvPr>
          <p:cNvCxnSpPr>
            <a:cxnSpLocks/>
          </p:cNvCxnSpPr>
          <p:nvPr/>
        </p:nvCxnSpPr>
        <p:spPr>
          <a:xfrm flipV="1">
            <a:off x="1481377" y="3828195"/>
            <a:ext cx="0" cy="47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hoek 49">
            <a:extLst>
              <a:ext uri="{FF2B5EF4-FFF2-40B4-BE49-F238E27FC236}">
                <a16:creationId xmlns:a16="http://schemas.microsoft.com/office/drawing/2014/main" id="{55E6FFC0-B362-1037-61F4-C456EBB72D29}"/>
              </a:ext>
            </a:extLst>
          </p:cNvPr>
          <p:cNvSpPr/>
          <p:nvPr/>
        </p:nvSpPr>
        <p:spPr>
          <a:xfrm>
            <a:off x="2959810" y="2701254"/>
            <a:ext cx="1582057" cy="27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Planteam</a:t>
            </a: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CFE802E5-341E-4300-F8C7-2A86FE953571}"/>
              </a:ext>
            </a:extLst>
          </p:cNvPr>
          <p:cNvCxnSpPr>
            <a:cxnSpLocks/>
          </p:cNvCxnSpPr>
          <p:nvPr/>
        </p:nvCxnSpPr>
        <p:spPr>
          <a:xfrm flipV="1">
            <a:off x="4908225" y="3850850"/>
            <a:ext cx="0" cy="41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>
            <a:extLst>
              <a:ext uri="{FF2B5EF4-FFF2-40B4-BE49-F238E27FC236}">
                <a16:creationId xmlns:a16="http://schemas.microsoft.com/office/drawing/2014/main" id="{E148EE5E-2E0A-7A01-F231-D0173286D4DB}"/>
              </a:ext>
            </a:extLst>
          </p:cNvPr>
          <p:cNvSpPr/>
          <p:nvPr/>
        </p:nvSpPr>
        <p:spPr>
          <a:xfrm>
            <a:off x="563869" y="4347496"/>
            <a:ext cx="2236730" cy="369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Collegebesluit</a:t>
            </a:r>
            <a:endParaRPr lang="nl-NL" sz="2800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EE95CA95-82D8-3451-5A7B-D22034748AA5}"/>
              </a:ext>
            </a:extLst>
          </p:cNvPr>
          <p:cNvSpPr/>
          <p:nvPr/>
        </p:nvSpPr>
        <p:spPr>
          <a:xfrm>
            <a:off x="747485" y="1999462"/>
            <a:ext cx="2542698" cy="220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Nu: </a:t>
            </a:r>
            <a:r>
              <a:rPr lang="nl-NL" sz="2800" dirty="0" err="1">
                <a:solidFill>
                  <a:srgbClr val="0070C0"/>
                </a:solidFill>
              </a:rPr>
              <a:t>informatie-bijeenkomst</a:t>
            </a:r>
            <a:endParaRPr lang="nl-NL" sz="2800" dirty="0">
              <a:solidFill>
                <a:srgbClr val="0070C0"/>
              </a:solidFill>
              <a:cs typeface="Calibri"/>
            </a:endParaRP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448C6B58-F1BD-5ECC-A7F0-C781A3BA511C}"/>
              </a:ext>
            </a:extLst>
          </p:cNvPr>
          <p:cNvCxnSpPr>
            <a:cxnSpLocks/>
          </p:cNvCxnSpPr>
          <p:nvPr/>
        </p:nvCxnSpPr>
        <p:spPr>
          <a:xfrm>
            <a:off x="1956850" y="2570211"/>
            <a:ext cx="10732" cy="58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keraccolade 54">
            <a:extLst>
              <a:ext uri="{FF2B5EF4-FFF2-40B4-BE49-F238E27FC236}">
                <a16:creationId xmlns:a16="http://schemas.microsoft.com/office/drawing/2014/main" id="{93726886-E51F-5E95-0D01-8208CD4519B2}"/>
              </a:ext>
            </a:extLst>
          </p:cNvPr>
          <p:cNvSpPr/>
          <p:nvPr/>
        </p:nvSpPr>
        <p:spPr>
          <a:xfrm rot="16200000">
            <a:off x="3576145" y="2099099"/>
            <a:ext cx="391506" cy="20085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Linkeraccolade 55">
            <a:extLst>
              <a:ext uri="{FF2B5EF4-FFF2-40B4-BE49-F238E27FC236}">
                <a16:creationId xmlns:a16="http://schemas.microsoft.com/office/drawing/2014/main" id="{F6DBE950-DCBB-E645-1249-4787AACF5770}"/>
              </a:ext>
            </a:extLst>
          </p:cNvPr>
          <p:cNvSpPr/>
          <p:nvPr/>
        </p:nvSpPr>
        <p:spPr>
          <a:xfrm rot="16200000">
            <a:off x="9838538" y="1415853"/>
            <a:ext cx="391506" cy="33750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5F38B1D5-9FA8-CDDF-F083-7DDF17905FE4}"/>
              </a:ext>
            </a:extLst>
          </p:cNvPr>
          <p:cNvSpPr/>
          <p:nvPr/>
        </p:nvSpPr>
        <p:spPr>
          <a:xfrm>
            <a:off x="8502514" y="2744028"/>
            <a:ext cx="2754701" cy="303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Klankbordgroep</a:t>
            </a:r>
          </a:p>
        </p:txBody>
      </p:sp>
      <p:sp>
        <p:nvSpPr>
          <p:cNvPr id="58" name="Linkeraccolade 57">
            <a:extLst>
              <a:ext uri="{FF2B5EF4-FFF2-40B4-BE49-F238E27FC236}">
                <a16:creationId xmlns:a16="http://schemas.microsoft.com/office/drawing/2014/main" id="{0DAD7E5D-2761-1796-BE34-C32081DEE92F}"/>
              </a:ext>
            </a:extLst>
          </p:cNvPr>
          <p:cNvSpPr/>
          <p:nvPr/>
        </p:nvSpPr>
        <p:spPr>
          <a:xfrm rot="16200000">
            <a:off x="6203728" y="2518412"/>
            <a:ext cx="391506" cy="11699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25580AAF-3476-63E1-7BEE-9629F16A1F80}"/>
              </a:ext>
            </a:extLst>
          </p:cNvPr>
          <p:cNvSpPr/>
          <p:nvPr/>
        </p:nvSpPr>
        <p:spPr>
          <a:xfrm>
            <a:off x="5388497" y="2750366"/>
            <a:ext cx="2073306" cy="206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Zienswijzen</a:t>
            </a:r>
          </a:p>
        </p:txBody>
      </p:sp>
      <p:sp>
        <p:nvSpPr>
          <p:cNvPr id="65" name="Linkeraccolade 64">
            <a:extLst>
              <a:ext uri="{FF2B5EF4-FFF2-40B4-BE49-F238E27FC236}">
                <a16:creationId xmlns:a16="http://schemas.microsoft.com/office/drawing/2014/main" id="{68BA5790-890E-77AD-85E9-E4FACECC5BA0}"/>
              </a:ext>
            </a:extLst>
          </p:cNvPr>
          <p:cNvSpPr/>
          <p:nvPr/>
        </p:nvSpPr>
        <p:spPr>
          <a:xfrm rot="5400000">
            <a:off x="9053869" y="2947977"/>
            <a:ext cx="391506" cy="1805747"/>
          </a:xfrm>
          <a:prstGeom prst="leftBrace">
            <a:avLst>
              <a:gd name="adj1" fmla="val 8333"/>
              <a:gd name="adj2" fmla="val 474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BA7A995-6818-0B09-6223-FED1423C43B3}"/>
              </a:ext>
            </a:extLst>
          </p:cNvPr>
          <p:cNvSpPr/>
          <p:nvPr/>
        </p:nvSpPr>
        <p:spPr>
          <a:xfrm>
            <a:off x="9615714" y="4484796"/>
            <a:ext cx="1582057" cy="27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sz="1400">
              <a:solidFill>
                <a:srgbClr val="0070C0"/>
              </a:solidFill>
              <a:cs typeface="Calibri"/>
            </a:endParaRPr>
          </a:p>
        </p:txBody>
      </p:sp>
      <p:cxnSp>
        <p:nvCxnSpPr>
          <p:cNvPr id="69" name="Rechte verbindingslijn met pijl 68">
            <a:extLst>
              <a:ext uri="{FF2B5EF4-FFF2-40B4-BE49-F238E27FC236}">
                <a16:creationId xmlns:a16="http://schemas.microsoft.com/office/drawing/2014/main" id="{72D1CF7A-9419-9364-D2BF-631A7CA1E493}"/>
              </a:ext>
            </a:extLst>
          </p:cNvPr>
          <p:cNvCxnSpPr>
            <a:cxnSpLocks/>
          </p:cNvCxnSpPr>
          <p:nvPr/>
        </p:nvCxnSpPr>
        <p:spPr>
          <a:xfrm flipV="1">
            <a:off x="10349606" y="3852966"/>
            <a:ext cx="0" cy="1176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hoek 70">
            <a:extLst>
              <a:ext uri="{FF2B5EF4-FFF2-40B4-BE49-F238E27FC236}">
                <a16:creationId xmlns:a16="http://schemas.microsoft.com/office/drawing/2014/main" id="{F2069DDF-3666-0879-64C1-827FE4F1F28F}"/>
              </a:ext>
            </a:extLst>
          </p:cNvPr>
          <p:cNvSpPr/>
          <p:nvPr/>
        </p:nvSpPr>
        <p:spPr>
          <a:xfrm>
            <a:off x="9190014" y="5212017"/>
            <a:ext cx="2433456" cy="369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Ingebruikname</a:t>
            </a:r>
          </a:p>
          <a:p>
            <a:pPr algn="ctr"/>
            <a:r>
              <a:rPr lang="nl-NL" sz="2800" dirty="0">
                <a:solidFill>
                  <a:srgbClr val="0070C0"/>
                </a:solidFill>
              </a:rPr>
              <a:t>opvanglocatie</a:t>
            </a:r>
            <a:endParaRPr lang="nl-NL" sz="28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2C34A65-FC2F-A2D8-B1A3-0B6AA31B91DA}"/>
              </a:ext>
            </a:extLst>
          </p:cNvPr>
          <p:cNvSpPr/>
          <p:nvPr/>
        </p:nvSpPr>
        <p:spPr>
          <a:xfrm>
            <a:off x="9111710" y="1590295"/>
            <a:ext cx="3008954" cy="49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70C0"/>
                </a:solidFill>
              </a:rPr>
              <a:t>Beroepsprocedures rechtbank en </a:t>
            </a:r>
          </a:p>
          <a:p>
            <a:pPr algn="ctr"/>
            <a:r>
              <a:rPr lang="nl-NL" sz="2800" dirty="0">
                <a:solidFill>
                  <a:srgbClr val="0070C0"/>
                </a:solidFill>
              </a:rPr>
              <a:t>Raad van State</a:t>
            </a:r>
          </a:p>
        </p:txBody>
      </p:sp>
    </p:spTree>
    <p:extLst>
      <p:ext uri="{BB962C8B-B14F-4D97-AF65-F5344CB8AC3E}">
        <p14:creationId xmlns:p14="http://schemas.microsoft.com/office/powerpoint/2010/main" val="64371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0B648-2179-BD5D-A66C-55FE157EB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83B31-3103-23C7-D168-971D62E0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2" y="177594"/>
            <a:ext cx="11205518" cy="567115"/>
          </a:xfrm>
        </p:spPr>
        <p:txBody>
          <a:bodyPr>
            <a:normAutofit fontScale="90000"/>
          </a:bodyPr>
          <a:lstStyle/>
          <a:p>
            <a:br>
              <a:rPr lang="nl-NL" sz="4400" dirty="0">
                <a:latin typeface="+mn-lt"/>
              </a:rPr>
            </a:br>
            <a:endParaRPr lang="nl-NL" sz="3200" dirty="0">
              <a:solidFill>
                <a:srgbClr val="043258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88E899-8402-C28D-1079-4E648F02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>
                <a:solidFill>
                  <a:schemeClr val="tx1"/>
                </a:solidFill>
                <a:latin typeface="+mn-lt"/>
              </a:rPr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43979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C76BE1-8A24-4E0F-CF69-B78ED6260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92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492F0-FCE5-39B4-9F29-6BEA92CD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E1D87CF-21AF-7237-E6B6-298D7B9E21D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76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1A3A6A-C43E-5C9F-937D-3A213209FE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B14885-9360-28FB-795B-62ED0C4D6BC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6735" y="199850"/>
            <a:ext cx="8315325" cy="577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960" rIns="0" bIns="0" anchor="t">
            <a:normAutofit fontScale="950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  <a:buNone/>
            </a:pPr>
            <a:r>
              <a:rPr lang="nl-NL" sz="3200" b="1" spc="35">
                <a:solidFill>
                  <a:srgbClr val="173347"/>
                </a:solidFill>
                <a:latin typeface="Calibri"/>
                <a:ea typeface="Calibri"/>
                <a:cs typeface="Calibri"/>
              </a:rPr>
              <a:t>Locaties voor asiel in Tilburg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0B1CD9F-AA0E-C357-EB27-8409021777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6735" y="1099633"/>
            <a:ext cx="11061903" cy="489477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9070" rIns="0" bIns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400" spc="-15">
                <a:solidFill>
                  <a:srgbClr val="173347"/>
                </a:solidFill>
                <a:latin typeface="Calibri"/>
                <a:ea typeface="Calibri"/>
                <a:cs typeface="Calibri"/>
              </a:rPr>
              <a:t>In 2024 gezocht naar kansrijke locaties voor opvang Oekraïense ontheemden, AMV en asiel, met een beoordeling op verschillende criteria: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spc="-15">
              <a:solidFill>
                <a:srgbClr val="173347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2400" spc="-15">
              <a:solidFill>
                <a:srgbClr val="173347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/>
          </a:p>
          <a:p>
            <a:pPr marL="0" indent="0">
              <a:lnSpc>
                <a:spcPct val="100000"/>
              </a:lnSpc>
              <a:buNone/>
            </a:pPr>
            <a:endParaRPr lang="nl-NL" sz="2400" spc="-15">
              <a:solidFill>
                <a:srgbClr val="173347"/>
              </a:solidFill>
              <a:latin typeface="Calibri" panose="02020603050405020304" pitchFamily="2"/>
              <a:ea typeface="Calibri" panose="02020603050405020304" pitchFamily="2"/>
              <a:cs typeface="Calibri" panose="02020603050405020304" pitchFamily="2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 panose="02020603050405020304" pitchFamily="2"/>
              <a:cs typeface="Calibri" panose="02020603050405020304" pitchFamily="2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spc="-15">
              <a:solidFill>
                <a:srgbClr val="173347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  <a:latin typeface="+mn-lt"/>
              <a:cs typeface="Calibri"/>
            </a:endParaRPr>
          </a:p>
          <a:p>
            <a:pPr marL="170815" indent="-170815"/>
            <a:endParaRPr lang="nl-NL" sz="2400">
              <a:cs typeface="Calibri"/>
            </a:endParaRPr>
          </a:p>
          <a:p>
            <a:pPr marL="0" marR="0" indent="0" algn="l">
              <a:lnSpc>
                <a:spcPct val="100000"/>
              </a:lnSpc>
              <a:spcAft>
                <a:spcPts val="0"/>
              </a:spcAft>
              <a:buNone/>
            </a:pPr>
            <a:endParaRPr lang="nl-NL" sz="2400" spc="-15">
              <a:solidFill>
                <a:srgbClr val="173347"/>
              </a:solidFill>
              <a:latin typeface="Calibri" panose="02020603050405020304" pitchFamily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5D2F26-D389-12B0-80F3-972AA9971C3B}"/>
              </a:ext>
            </a:extLst>
          </p:cNvPr>
          <p:cNvSpPr txBox="1"/>
          <p:nvPr/>
        </p:nvSpPr>
        <p:spPr>
          <a:xfrm>
            <a:off x="417307" y="2311699"/>
            <a:ext cx="9468970" cy="34830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locatiekenmerken 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en-US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opvangcapaciteit 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en-US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eigendom 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en-US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beschikbaarheid van de locatie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334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3348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het huidig en toekomstig gebruik</a:t>
            </a: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nl-NL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sociaalmaatschappelijke impact i.r.t. de buurt (absorptievermogen) 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334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en-US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ruimtelijke aspecten als ecologie, natuur, milieu 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  <a:p>
            <a:pPr marL="0" marR="0" lvl="0" indent="36576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en-US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27432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bereikbaarheid met openbaar vervoer </a:t>
            </a:r>
            <a:r>
              <a:rPr kumimoji="0" lang="en-US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  <a:p>
            <a:pPr marL="0" marR="0" lvl="0" indent="27432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endParaRPr kumimoji="0" lang="en-US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274320" algn="l" defTabSz="914400" rtl="0" eaLnBrk="1" fontAlgn="auto" latinLnBrk="0" hangingPunct="1">
              <a:lnSpc>
                <a:spcPts val="1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,Sans-Serif"/>
              <a:buChar char="Ø"/>
              <a:tabLst/>
              <a:defRPr/>
            </a:pPr>
            <a:r>
              <a:rPr kumimoji="0" lang="nl-NL" sz="2200" b="0" i="0" u="none" strike="noStrike" kern="1200" cap="none" spc="-15" normalizeH="0" baseline="0" noProof="0">
                <a:ln>
                  <a:noFill/>
                </a:ln>
                <a:solidFill>
                  <a:srgbClr val="1733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nabijheid voorzieningen zoals winkels en scholen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-15" normalizeH="0" baseline="0" noProof="0">
              <a:ln>
                <a:noFill/>
              </a:ln>
              <a:solidFill>
                <a:srgbClr val="1733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32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AC236-84F0-5BA2-A5EF-1DACB4738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8B786-3333-E11E-D998-EB2C206D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178901"/>
            <a:ext cx="10515600" cy="567115"/>
          </a:xfrm>
        </p:spPr>
        <p:txBody>
          <a:bodyPr>
            <a:normAutofit/>
          </a:bodyPr>
          <a:lstStyle/>
          <a:p>
            <a:r>
              <a:rPr lang="nl-NL" sz="3800">
                <a:latin typeface="Calibri"/>
                <a:cs typeface="Calibri"/>
              </a:rPr>
              <a:t>Aanwijzing locaties voor asielopvang</a:t>
            </a:r>
            <a:endParaRPr lang="nl-NL" sz="380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F2FD951-393A-1B75-CFC0-F733C8498F93}"/>
              </a:ext>
            </a:extLst>
          </p:cNvPr>
          <p:cNvSpPr txBox="1"/>
          <p:nvPr/>
        </p:nvSpPr>
        <p:spPr>
          <a:xfrm>
            <a:off x="330199" y="1514279"/>
            <a:ext cx="11299686" cy="39226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 oktober 2024 zijn er daarom 7 kansrijke locaties aangewezen voor de opvang van asielzoekers, </a:t>
            </a:r>
            <a:r>
              <a:rPr lang="nl-NL" sz="2000" dirty="0" err="1"/>
              <a:t>amv’s</a:t>
            </a:r>
            <a:r>
              <a:rPr lang="nl-NL" sz="2000" dirty="0"/>
              <a:t> en Oekraïense ontheemden.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Onderzoeken gedaan naar de ruimtelijke en financiële haalbaarheid van de locaties.</a:t>
            </a:r>
            <a:endParaRPr lang="nl-NL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Ringbaan Noord (OEK)		Gerealiseerd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Spoorlaan 392 (asiel)		Afgevallen, want onvoldoende buitenruimte</a:t>
            </a:r>
            <a:endParaRPr lang="nl-NL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Ringbaan Oost (OEK)		Gerealiseerd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Dionysius Koolenlaan (AMV)	Afgevallen, want financieel niet haalbaar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 err="1"/>
              <a:t>Gershwinstraat</a:t>
            </a:r>
            <a:r>
              <a:rPr lang="nl-NL" dirty="0"/>
              <a:t> 16 (asiel)		Haalbaar zonder de 50 reguliere woningen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Ringbaan West 227 (gemengd)         Blijft vooralsnog in gebruik voor OEK opvang; alle plekken nodig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Spoorlaan 446-448 (gemengd) 	Haalbaar voor asielopvang en op termijn gemengd voor 15 jaar</a:t>
            </a:r>
            <a:endParaRPr lang="nl-NL" dirty="0">
              <a:ea typeface="Calibri"/>
              <a:cs typeface="Calibri"/>
            </a:endParaRPr>
          </a:p>
          <a:p>
            <a:endParaRPr lang="nl-NL" sz="2200">
              <a:cs typeface="Calibri"/>
            </a:endParaRPr>
          </a:p>
          <a:p>
            <a:pPr marL="457200" indent="-457200">
              <a:lnSpc>
                <a:spcPts val="2475"/>
              </a:lnSpc>
              <a:buAutoNum type="arabicPeriod" startAt="2"/>
            </a:pPr>
            <a:endParaRPr lang="en-US" sz="24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48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617F-8EB6-8B0C-3D28-1AB86834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AEBBF40-437E-0D03-CA92-F62DC4EF7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745" y="1063871"/>
            <a:ext cx="4751573" cy="4431868"/>
          </a:xfrm>
        </p:spPr>
        <p:txBody>
          <a:bodyPr vert="horz" lIns="121920" tIns="60960" rIns="121920" bIns="60960" rtlCol="0" anchor="t">
            <a:noAutofit/>
          </a:bodyPr>
          <a:lstStyle>
            <a:defPPr>
              <a:defRPr lang="nl-NL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u="sng" dirty="0">
                <a:ea typeface="+mj-ea"/>
                <a:cs typeface="+mj-cs"/>
              </a:rPr>
              <a:t>Ruimtelijk:</a:t>
            </a:r>
            <a:endParaRPr lang="nl-NL" sz="2400" u="sng" dirty="0">
              <a:ea typeface="+mj-ea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ea typeface="+mj-ea"/>
                <a:cs typeface="+mj-cs"/>
              </a:rPr>
              <a:t>Stedenbouwkundig: </a:t>
            </a:r>
            <a:r>
              <a:rPr lang="nl-NL" sz="2400" dirty="0">
                <a:solidFill>
                  <a:srgbClr val="173348"/>
                </a:solidFill>
                <a:ea typeface="+mj-ea"/>
                <a:cs typeface="+mj-cs"/>
              </a:rPr>
              <a:t>                      </a:t>
            </a:r>
            <a:r>
              <a:rPr lang="nl-NL" sz="2400" dirty="0">
                <a:solidFill>
                  <a:srgbClr val="00B050"/>
                </a:solidFill>
                <a:ea typeface="+mj-ea"/>
                <a:cs typeface="+mj-cs"/>
              </a:rPr>
              <a:t>ja, enkel interne verbouwing </a:t>
            </a:r>
            <a:endParaRPr lang="nl-NL" sz="2400" dirty="0">
              <a:solidFill>
                <a:srgbClr val="00B050"/>
              </a:solidFill>
              <a:ea typeface="+mj-ea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ea typeface="Calibri"/>
                <a:cs typeface="Calibri"/>
              </a:rPr>
              <a:t>Verkeer &amp; Parkeren: </a:t>
            </a:r>
            <a:r>
              <a:rPr lang="nl-NL" sz="2400" dirty="0">
                <a:solidFill>
                  <a:srgbClr val="173348"/>
                </a:solidFill>
                <a:ea typeface="Calibri"/>
                <a:cs typeface="Calibri"/>
              </a:rPr>
              <a:t>                                          </a:t>
            </a:r>
            <a:r>
              <a:rPr lang="nl-NL" sz="2400" dirty="0">
                <a:solidFill>
                  <a:srgbClr val="00B050"/>
                </a:solidFill>
                <a:ea typeface="Calibri"/>
                <a:cs typeface="Calibri"/>
              </a:rPr>
              <a:t>ja, voldoende eigen parkeerplekken op </a:t>
            </a:r>
            <a:r>
              <a:rPr lang="nl-NL" sz="2400" dirty="0" err="1">
                <a:solidFill>
                  <a:srgbClr val="00B050"/>
                </a:solidFill>
                <a:ea typeface="Calibri"/>
                <a:cs typeface="Calibri"/>
              </a:rPr>
              <a:t>achterterrein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ea typeface="Calibri"/>
                <a:cs typeface="Calibri"/>
              </a:rPr>
              <a:t>Milieukundig: </a:t>
            </a:r>
            <a:r>
              <a:rPr lang="nl-NL" sz="2400" dirty="0">
                <a:solidFill>
                  <a:srgbClr val="173348"/>
                </a:solidFill>
                <a:ea typeface="Calibri"/>
                <a:cs typeface="Calibri"/>
              </a:rPr>
              <a:t>                                  </a:t>
            </a:r>
            <a:r>
              <a:rPr lang="nl-NL" sz="2400" dirty="0">
                <a:solidFill>
                  <a:srgbClr val="00B050"/>
                </a:solidFill>
                <a:ea typeface="Calibri"/>
                <a:cs typeface="Calibri"/>
              </a:rPr>
              <a:t>ja, spoor geen belemmering voor opvanglocatie</a:t>
            </a:r>
            <a:endParaRPr lang="nl-NL" sz="2800" dirty="0">
              <a:solidFill>
                <a:srgbClr val="173348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73348"/>
                </a:solidFill>
                <a:ea typeface="Calibri"/>
                <a:cs typeface="Calibri"/>
              </a:rPr>
              <a:t>Ecologie</a:t>
            </a:r>
            <a:r>
              <a:rPr lang="nl-NL" sz="2400" dirty="0">
                <a:ea typeface="Calibri"/>
                <a:cs typeface="Calibri"/>
              </a:rPr>
              <a:t>: </a:t>
            </a:r>
            <a:endParaRPr lang="nl-NL" sz="2800">
              <a:solidFill>
                <a:srgbClr val="173348"/>
              </a:solidFill>
              <a:ea typeface="Calibri"/>
              <a:cs typeface="Calibri"/>
            </a:endParaRPr>
          </a:p>
          <a:p>
            <a:r>
              <a:rPr lang="nl-NL" sz="2400" dirty="0">
                <a:solidFill>
                  <a:srgbClr val="00B050"/>
                </a:solidFill>
                <a:ea typeface="Calibri"/>
                <a:cs typeface="Calibri"/>
              </a:rPr>
              <a:t>   ja, geen belemmeringen </a:t>
            </a:r>
            <a:br>
              <a:rPr lang="nl-NL" sz="2400" dirty="0">
                <a:ea typeface="Calibri"/>
                <a:cs typeface="Calibri"/>
              </a:rPr>
            </a:br>
            <a:br>
              <a:rPr lang="nl-NL" sz="2800" dirty="0">
                <a:ea typeface="+mj-ea"/>
                <a:cs typeface="+mj-cs"/>
              </a:rPr>
            </a:br>
            <a:endParaRPr lang="nl-NL" sz="2800">
              <a:ea typeface="Calibri"/>
              <a:cs typeface="Calibri"/>
            </a:endParaRPr>
          </a:p>
          <a:p>
            <a:endParaRPr lang="nl-NL" sz="2800">
              <a:solidFill>
                <a:srgbClr val="000000"/>
              </a:solidFill>
              <a:ea typeface="+mn-lt"/>
              <a:cs typeface="+mn-lt"/>
            </a:endParaRPr>
          </a:p>
          <a:p>
            <a:endParaRPr lang="nl-NL" sz="2800">
              <a:solidFill>
                <a:srgbClr val="000000"/>
              </a:solidFill>
              <a:ea typeface="+mn-lt"/>
              <a:cs typeface="+mn-lt"/>
            </a:endParaRPr>
          </a:p>
          <a:p>
            <a:br>
              <a:rPr lang="nl-NL" sz="2800" dirty="0">
                <a:ea typeface="+mn-lt"/>
                <a:cs typeface="+mn-lt"/>
              </a:rPr>
            </a:br>
            <a:br>
              <a:rPr lang="nl-NL" sz="2800" dirty="0">
                <a:ea typeface="+mn-lt"/>
                <a:cs typeface="+mn-lt"/>
              </a:rPr>
            </a:br>
            <a:endParaRPr lang="nl-NL" sz="2800">
              <a:solidFill>
                <a:srgbClr val="000000"/>
              </a:solidFill>
              <a:ea typeface="+mn-lt"/>
              <a:cs typeface="Calibri"/>
            </a:endParaRPr>
          </a:p>
          <a:p>
            <a:endParaRPr lang="nl-NL" sz="280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800">
              <a:solidFill>
                <a:srgbClr val="173348"/>
              </a:solidFill>
              <a:ea typeface="Calibri"/>
              <a:cs typeface="Calibri"/>
            </a:endParaRPr>
          </a:p>
          <a:p>
            <a:endParaRPr lang="nl-NL" sz="2800"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>
              <a:solidFill>
                <a:srgbClr val="173348"/>
              </a:solidFill>
              <a:ea typeface="Calibri"/>
              <a:cs typeface="Calibri"/>
            </a:endParaRPr>
          </a:p>
          <a:p>
            <a:pPr marL="380365" indent="-380365">
              <a:buFont typeface="Arial" pitchFamily="2" charset="2"/>
              <a:buChar char="•"/>
            </a:pPr>
            <a:endParaRPr lang="nl-NL" sz="2800">
              <a:ea typeface="Calibri"/>
              <a:cs typeface="Calibri"/>
            </a:endParaRPr>
          </a:p>
          <a:p>
            <a:pPr marL="380365" indent="-380365">
              <a:buFont typeface="Arial" pitchFamily="2" charset="2"/>
              <a:buChar char="•"/>
            </a:pPr>
            <a:endParaRPr lang="nl-NL" sz="2800">
              <a:ea typeface="Calibri"/>
              <a:cs typeface="Calibri"/>
            </a:endParaRPr>
          </a:p>
          <a:p>
            <a:endParaRPr lang="nl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4DDB46-0739-02DB-E796-580DD268C4B5}"/>
              </a:ext>
            </a:extLst>
          </p:cNvPr>
          <p:cNvSpPr txBox="1">
            <a:spLocks/>
          </p:cNvSpPr>
          <p:nvPr/>
        </p:nvSpPr>
        <p:spPr>
          <a:xfrm>
            <a:off x="497243" y="220725"/>
            <a:ext cx="10529454" cy="470134"/>
          </a:xfrm>
          <a:prstGeom prst="rect">
            <a:avLst/>
          </a:prstGeom>
        </p:spPr>
        <p:txBody>
          <a:bodyPr vert="horz" lIns="121920" tIns="60960" rIns="121920" bIns="0" rtlCol="0" anchor="b" anchorCtr="0">
            <a:noAutofit/>
          </a:bodyPr>
          <a:lstStyle>
            <a:defPPr>
              <a:defRPr lang="nl-NL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Spoorlaan</a:t>
            </a: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 446-448: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ruimtelijk</a:t>
            </a: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en</a:t>
            </a: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financieel</a:t>
            </a: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haalbaar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173348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85700AA5-8FD0-2A24-4C52-6D9EDEFCB085}"/>
              </a:ext>
            </a:extLst>
          </p:cNvPr>
          <p:cNvSpPr txBox="1">
            <a:spLocks/>
          </p:cNvSpPr>
          <p:nvPr/>
        </p:nvSpPr>
        <p:spPr>
          <a:xfrm>
            <a:off x="6091305" y="123068"/>
            <a:ext cx="4463206" cy="443186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>
              <a:defRPr lang="nl-NL"/>
            </a:defPPr>
            <a:lvl1pPr marL="0" indent="0" algn="l" defTabSz="914354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AutoNum type="arabicPeriod"/>
            </a:pPr>
            <a:endParaRPr lang="nl-NL" sz="2800">
              <a:ea typeface="Calibri"/>
              <a:cs typeface="Calibri"/>
            </a:endParaRPr>
          </a:p>
          <a:p>
            <a:endParaRPr lang="nl-NL" sz="2800">
              <a:ea typeface="Calibri"/>
              <a:cs typeface="Calibri"/>
            </a:endParaRPr>
          </a:p>
          <a:p>
            <a:r>
              <a:rPr lang="nl-NL" sz="2400" u="sng">
                <a:ea typeface="+mj-ea"/>
                <a:cs typeface="+mj-cs"/>
              </a:rPr>
              <a:t>Financieel:</a:t>
            </a:r>
            <a:endParaRPr lang="nl-NL" sz="2400" u="sng">
              <a:ea typeface="+mj-ea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+mj-ea"/>
                <a:cs typeface="+mj-cs"/>
              </a:rPr>
              <a:t>175 opvangplekken:    </a:t>
            </a:r>
            <a:r>
              <a:rPr lang="nl-NL" sz="2400">
                <a:solidFill>
                  <a:srgbClr val="173348"/>
                </a:solidFill>
                <a:ea typeface="+mj-ea"/>
                <a:cs typeface="+mj-cs"/>
              </a:rPr>
              <a:t>               </a:t>
            </a:r>
            <a:r>
              <a:rPr lang="nl-NL" sz="2400">
                <a:solidFill>
                  <a:srgbClr val="00B050"/>
                </a:solidFill>
                <a:ea typeface="+mj-ea"/>
                <a:cs typeface="+mj-cs"/>
              </a:rPr>
              <a:t>ja, mogelijk voor COA</a:t>
            </a:r>
            <a:endParaRPr lang="nl-NL" sz="2400">
              <a:solidFill>
                <a:srgbClr val="00B050"/>
              </a:solidFill>
              <a:ea typeface="+mj-ea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+mj-ea"/>
                <a:cs typeface="+mj-cs"/>
              </a:rPr>
              <a:t>reguliere woningen:              </a:t>
            </a:r>
            <a:r>
              <a:rPr lang="nl-NL" sz="2400">
                <a:solidFill>
                  <a:srgbClr val="173348"/>
                </a:solidFill>
                <a:ea typeface="+mj-ea"/>
                <a:cs typeface="+mj-cs"/>
              </a:rPr>
              <a:t>               </a:t>
            </a:r>
            <a:r>
              <a:rPr lang="nl-NL" sz="2400">
                <a:solidFill>
                  <a:schemeClr val="accent1"/>
                </a:solidFill>
                <a:ea typeface="+mn-lt"/>
                <a:cs typeface="+mn-lt"/>
              </a:rPr>
              <a:t>toevoegen woningen op </a:t>
            </a:r>
            <a:r>
              <a:rPr lang="nl-NL" sz="2400" err="1">
                <a:solidFill>
                  <a:schemeClr val="accent1"/>
                </a:solidFill>
                <a:ea typeface="+mn-lt"/>
                <a:cs typeface="+mn-lt"/>
              </a:rPr>
              <a:t>achterterrein</a:t>
            </a:r>
            <a:r>
              <a:rPr lang="nl-NL" sz="2400">
                <a:solidFill>
                  <a:schemeClr val="accent1"/>
                </a:solidFill>
                <a:ea typeface="+mn-lt"/>
                <a:cs typeface="+mn-lt"/>
              </a:rPr>
              <a:t> zal via een afzonderlijke BOPA-procedure lopen</a:t>
            </a:r>
            <a:endParaRPr lang="nl-NL" sz="2400">
              <a:solidFill>
                <a:schemeClr val="accent1"/>
              </a:solidFill>
              <a:cs typeface="Calibri"/>
            </a:endParaRPr>
          </a:p>
          <a:p>
            <a:endParaRPr lang="nl-NL" sz="2800">
              <a:solidFill>
                <a:srgbClr val="000000"/>
              </a:solidFill>
              <a:ea typeface="+mn-lt"/>
              <a:cs typeface="+mn-lt"/>
            </a:endParaRPr>
          </a:p>
          <a:p>
            <a:br>
              <a:rPr lang="nl-NL" sz="2800">
                <a:ea typeface="+mn-lt"/>
                <a:cs typeface="+mn-lt"/>
              </a:rPr>
            </a:br>
            <a:br>
              <a:rPr lang="nl-NL" sz="2800">
                <a:ea typeface="+mn-lt"/>
                <a:cs typeface="+mn-lt"/>
              </a:rPr>
            </a:br>
            <a:endParaRPr lang="nl-NL" sz="280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80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2800">
              <a:ea typeface="Calibri"/>
              <a:cs typeface="Calibri"/>
            </a:endParaRPr>
          </a:p>
          <a:p>
            <a:endParaRPr lang="nl-NL" sz="2800">
              <a:solidFill>
                <a:srgbClr val="173348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 b="1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2800">
              <a:ea typeface="Calibri"/>
              <a:cs typeface="Calibri"/>
            </a:endParaRPr>
          </a:p>
          <a:p>
            <a:pPr marL="380365" indent="-380365">
              <a:buFont typeface="Wingdings" pitchFamily="2" charset="2"/>
              <a:buAutoNum type="arabicPeriod"/>
            </a:pPr>
            <a:endParaRPr lang="nl-NL" sz="2800">
              <a:ea typeface="Calibri"/>
              <a:cs typeface="Calibri"/>
            </a:endParaRPr>
          </a:p>
          <a:p>
            <a:pPr marL="380365" indent="-380365">
              <a:buFont typeface="Wingdings" pitchFamily="2" charset="2"/>
              <a:buAutoNum type="arabicPeriod"/>
            </a:pPr>
            <a:endParaRPr lang="nl-NL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68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61B1F4F-7837-6640-DF69-4E346216E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43" y="1575521"/>
            <a:ext cx="10552528" cy="4431868"/>
          </a:xfrm>
        </p:spPr>
        <p:txBody>
          <a:bodyPr vert="horz" lIns="121920" tIns="60960" rIns="121920" bIns="60960" rtlCol="0" anchor="t">
            <a:noAutofit/>
          </a:bodyPr>
          <a:lstStyle>
            <a:defPPr>
              <a:defRPr lang="nl-NL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2" charset="2"/>
              <a:buChar char="•"/>
            </a:pPr>
            <a:r>
              <a:rPr lang="nl-NL" sz="3200" i="1" dirty="0">
                <a:ea typeface="Calibri"/>
                <a:cs typeface="Calibri"/>
              </a:rPr>
              <a:t>Collegebesluit</a:t>
            </a:r>
            <a:r>
              <a:rPr lang="nl-NL" sz="3200" dirty="0">
                <a:ea typeface="Calibri"/>
                <a:cs typeface="Calibri"/>
              </a:rPr>
              <a:t>: de Spoorlaan 446-448 is haalbaar bevonden voor de opvang van 175 asielzoekers voor maximaal 15 jaar. Binnen deze termijn komen tot gemengde huisvesting.</a:t>
            </a:r>
            <a:endParaRPr lang="nl-NL" sz="3200" dirty="0"/>
          </a:p>
          <a:p>
            <a:pPr marL="457200" indent="-457200">
              <a:buFont typeface="Arial" pitchFamily="2" charset="2"/>
              <a:buChar char="•"/>
            </a:pPr>
            <a:endParaRPr lang="nl-NL" sz="3200" dirty="0">
              <a:ea typeface="Calibri"/>
              <a:cs typeface="Calibri"/>
            </a:endParaRPr>
          </a:p>
          <a:p>
            <a:pPr marL="457200" indent="-457200">
              <a:buFont typeface="Arial" pitchFamily="2" charset="2"/>
              <a:buChar char="•"/>
            </a:pPr>
            <a:r>
              <a:rPr lang="nl-NL" sz="3200" dirty="0">
                <a:ea typeface="Calibri"/>
                <a:cs typeface="Calibri"/>
              </a:rPr>
              <a:t>We nemen u vandaag mee in:</a:t>
            </a:r>
          </a:p>
          <a:p>
            <a:pPr marL="913765" lvl="1" indent="-457200">
              <a:buFont typeface="Arial" pitchFamily="2" charset="2"/>
              <a:buChar char="•"/>
            </a:pPr>
            <a:r>
              <a:rPr lang="nl-NL" sz="3200" b="1" dirty="0">
                <a:ea typeface="Calibri"/>
                <a:cs typeface="Calibri"/>
              </a:rPr>
              <a:t>Waarom</a:t>
            </a:r>
            <a:r>
              <a:rPr lang="nl-NL" sz="3200" dirty="0">
                <a:ea typeface="Calibri"/>
                <a:cs typeface="Calibri"/>
              </a:rPr>
              <a:t> we dat doen.</a:t>
            </a:r>
          </a:p>
          <a:p>
            <a:pPr marL="913765" lvl="1" indent="-457200">
              <a:buFont typeface="Arial" pitchFamily="2" charset="2"/>
              <a:buChar char="•"/>
            </a:pPr>
            <a:r>
              <a:rPr lang="nl-NL" sz="3200" b="1" dirty="0">
                <a:ea typeface="Calibri"/>
                <a:cs typeface="Calibri"/>
              </a:rPr>
              <a:t>Wat</a:t>
            </a:r>
            <a:r>
              <a:rPr lang="nl-NL" sz="3200" dirty="0">
                <a:ea typeface="Calibri"/>
                <a:cs typeface="Calibri"/>
              </a:rPr>
              <a:t> we gaan doen op deze locatie.</a:t>
            </a:r>
          </a:p>
          <a:p>
            <a:pPr marL="913765" lvl="1" indent="-457200">
              <a:buFont typeface="Arial" pitchFamily="2" charset="2"/>
              <a:buChar char="•"/>
            </a:pPr>
            <a:r>
              <a:rPr lang="nl-NL" sz="3200" b="1" dirty="0">
                <a:ea typeface="Calibri"/>
                <a:cs typeface="Calibri"/>
              </a:rPr>
              <a:t>Hoe</a:t>
            </a:r>
            <a:r>
              <a:rPr lang="nl-NL" sz="3200" dirty="0">
                <a:ea typeface="Calibri"/>
                <a:cs typeface="Calibri"/>
              </a:rPr>
              <a:t> we dat aanpakken.</a:t>
            </a:r>
            <a:br>
              <a:rPr lang="nl-NL" sz="3200" dirty="0">
                <a:ea typeface="+mj-ea"/>
                <a:cs typeface="+mj-cs"/>
              </a:rPr>
            </a:br>
            <a:endParaRPr lang="nl-NL" sz="3200" dirty="0">
              <a:ea typeface="+mj-ea"/>
              <a:cs typeface="Calibri"/>
            </a:endParaRPr>
          </a:p>
          <a:p>
            <a:endParaRPr lang="nl-NL" sz="32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nl-NL" sz="3200" dirty="0">
              <a:solidFill>
                <a:srgbClr val="000000"/>
              </a:solidFill>
              <a:ea typeface="+mn-lt"/>
              <a:cs typeface="+mn-lt"/>
            </a:endParaRPr>
          </a:p>
          <a:p>
            <a:br>
              <a:rPr lang="nl-NL" sz="3200" dirty="0">
                <a:ea typeface="+mn-lt"/>
                <a:cs typeface="+mn-lt"/>
              </a:rPr>
            </a:br>
            <a:br>
              <a:rPr lang="nl-NL" sz="3200" dirty="0">
                <a:ea typeface="+mn-lt"/>
                <a:cs typeface="+mn-lt"/>
              </a:rPr>
            </a:br>
            <a:endParaRPr lang="nl-NL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sz="3200" dirty="0">
              <a:ea typeface="Calibri"/>
              <a:cs typeface="Calibri"/>
            </a:endParaRPr>
          </a:p>
          <a:p>
            <a:endParaRPr lang="nl-NL" sz="3200" dirty="0">
              <a:solidFill>
                <a:srgbClr val="173348"/>
              </a:solidFill>
              <a:ea typeface="Calibri"/>
              <a:cs typeface="Arial"/>
            </a:endParaRPr>
          </a:p>
          <a:p>
            <a:endParaRPr lang="nl-NL" sz="3200" b="1" dirty="0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3200" b="1" dirty="0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3200" b="1" dirty="0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3200" b="1" dirty="0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3200" b="1" dirty="0">
              <a:solidFill>
                <a:srgbClr val="002060"/>
              </a:solidFill>
              <a:ea typeface="Calibri"/>
              <a:cs typeface="Arial"/>
            </a:endParaRPr>
          </a:p>
          <a:p>
            <a:endParaRPr lang="nl-NL" sz="3200" dirty="0">
              <a:ea typeface="Calibri"/>
              <a:cs typeface="Calibri"/>
            </a:endParaRPr>
          </a:p>
          <a:p>
            <a:pPr marL="380365" indent="-380365">
              <a:buFont typeface="Arial" pitchFamily="2" charset="2"/>
              <a:buChar char="•"/>
            </a:pPr>
            <a:endParaRPr lang="nl-NL" sz="3200" dirty="0">
              <a:ea typeface="Calibri"/>
              <a:cs typeface="Calibri"/>
            </a:endParaRPr>
          </a:p>
          <a:p>
            <a:pPr marL="380365" indent="-380365">
              <a:buFont typeface="Arial" pitchFamily="2" charset="2"/>
              <a:buChar char="•"/>
            </a:pPr>
            <a:endParaRPr lang="nl-NL" sz="3200" dirty="0">
              <a:ea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9ADD6-D8C2-BA48-D072-4B1C2C81CF40}"/>
              </a:ext>
            </a:extLst>
          </p:cNvPr>
          <p:cNvSpPr txBox="1">
            <a:spLocks/>
          </p:cNvSpPr>
          <p:nvPr/>
        </p:nvSpPr>
        <p:spPr>
          <a:xfrm>
            <a:off x="497243" y="220725"/>
            <a:ext cx="10529454" cy="470134"/>
          </a:xfrm>
          <a:prstGeom prst="rect">
            <a:avLst/>
          </a:prstGeom>
        </p:spPr>
        <p:txBody>
          <a:bodyPr vert="horz" lIns="121920" tIns="60960" rIns="121920" bIns="0" rtlCol="0" anchor="b" anchorCtr="0">
            <a:noAutofit/>
          </a:bodyPr>
          <a:lstStyle>
            <a:defPPr>
              <a:defRPr lang="nl-NL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Wat we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vandaag</a:t>
            </a: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gaan</a:t>
            </a:r>
            <a:r>
              <a:rPr lang="en-US" sz="3200" b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3200" b="1" err="1">
                <a:solidFill>
                  <a:srgbClr val="173348"/>
                </a:solidFill>
                <a:latin typeface="Calibri"/>
                <a:ea typeface="Calibri"/>
                <a:cs typeface="Arial"/>
              </a:rPr>
              <a:t>bespreken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173348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9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78787-3CA8-5A9F-7AA5-EDA773962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0EBA0-E1D6-D8E1-6202-DC9C6BB53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b="1" u="sng">
                <a:solidFill>
                  <a:schemeClr val="tx1"/>
                </a:solidFill>
                <a:latin typeface="+mn-lt"/>
              </a:rPr>
              <a:t>Waarom</a:t>
            </a:r>
            <a:r>
              <a:rPr lang="nl-NL" sz="5400" b="1">
                <a:solidFill>
                  <a:schemeClr val="tx1"/>
                </a:solidFill>
                <a:latin typeface="+mn-lt"/>
              </a:rPr>
              <a:t> </a:t>
            </a:r>
            <a:r>
              <a:rPr lang="nl-NL" sz="5400">
                <a:solidFill>
                  <a:schemeClr val="tx1"/>
                </a:solidFill>
                <a:latin typeface="+mn-lt"/>
              </a:rPr>
              <a:t>vangen we asielzoekers op?</a:t>
            </a:r>
          </a:p>
        </p:txBody>
      </p:sp>
    </p:spTree>
    <p:extLst>
      <p:ext uri="{BB962C8B-B14F-4D97-AF65-F5344CB8AC3E}">
        <p14:creationId xmlns:p14="http://schemas.microsoft.com/office/powerpoint/2010/main" val="77583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BDCC0-5C5A-12F1-5056-A5F43EEF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567115"/>
          </a:xfrm>
        </p:spPr>
        <p:txBody>
          <a:bodyPr>
            <a:normAutofit/>
          </a:bodyPr>
          <a:lstStyle/>
          <a:p>
            <a:r>
              <a:rPr lang="nl-NL" sz="3200">
                <a:latin typeface="Calibri"/>
                <a:ea typeface="Calibri"/>
                <a:cs typeface="Calibri"/>
              </a:rPr>
              <a:t>Tilburg neemt haar verantwoordelijkheid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1B7E28-7089-FB9F-9FA7-040B67DA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220"/>
            <a:ext cx="11059885" cy="4351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Omdat we een gemeente zijn waar iedereen welkom is en meedoet</a:t>
            </a:r>
            <a:endParaRPr lang="nl-NL" sz="2800" dirty="0">
              <a:solidFill>
                <a:schemeClr val="tx1"/>
              </a:solidFill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Voldoen aan de opvangopgave </a:t>
            </a: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Samenwerking met de andere gemeenten in de regio Hart van Brabant</a:t>
            </a: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In Tilburg 350 opvangplekken nodig voor asielzoekers </a:t>
            </a:r>
            <a:endParaRPr lang="nl-NL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73347"/>
              </a:solidFill>
              <a:latin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73347"/>
                </a:solidFill>
                <a:latin typeface="Calibri"/>
                <a:cs typeface="Calibri"/>
              </a:rPr>
              <a:t> We bouwen 31.000 woningen erbij tot 2040, waarvan 5.500 in Noord</a:t>
            </a:r>
            <a:endParaRPr lang="nl-NL" sz="2800" dirty="0">
              <a:solidFill>
                <a:srgbClr val="76717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173347"/>
                </a:solidFill>
                <a:latin typeface="Calibri"/>
                <a:cs typeface="Calibri"/>
              </a:rPr>
              <a:t>   </a:t>
            </a:r>
            <a:endParaRPr lang="nl-NL" sz="2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6C178718-E220-C8A6-01F1-3ABC18B8B582}"/>
              </a:ext>
            </a:extLst>
          </p:cNvPr>
          <p:cNvSpPr txBox="1">
            <a:spLocks/>
          </p:cNvSpPr>
          <p:nvPr/>
        </p:nvSpPr>
        <p:spPr>
          <a:xfrm>
            <a:off x="513962" y="140109"/>
            <a:ext cx="7473950" cy="578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96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nl-NL" sz="3200" b="1" spc="30" dirty="0">
                <a:solidFill>
                  <a:srgbClr val="173347"/>
                </a:solidFill>
                <a:latin typeface="Calibri"/>
                <a:cs typeface="Calibri"/>
              </a:rPr>
              <a:t>Opvang van vluchtelingen in Tilburg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D302F291-7E84-DBD7-B830-9CF0ADBD0C13}"/>
              </a:ext>
            </a:extLst>
          </p:cNvPr>
          <p:cNvSpPr txBox="1">
            <a:spLocks/>
          </p:cNvSpPr>
          <p:nvPr/>
        </p:nvSpPr>
        <p:spPr>
          <a:xfrm>
            <a:off x="509732" y="1351472"/>
            <a:ext cx="10546080" cy="889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5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nl-NL" sz="2300" spc="-20">
                <a:solidFill>
                  <a:srgbClr val="173347"/>
                </a:solidFill>
                <a:latin typeface="Calibri"/>
                <a:ea typeface="Calibri"/>
                <a:cs typeface="Calibri"/>
              </a:rPr>
              <a:t>De taak om vluchtelingen op te vangen doen we in de regio Hart van Brabant samen. Met voor Tilburg de </a:t>
            </a:r>
            <a:r>
              <a:rPr lang="nl-NL" sz="2300" spc="-25">
                <a:solidFill>
                  <a:srgbClr val="173347"/>
                </a:solidFill>
                <a:latin typeface="Calibri"/>
                <a:ea typeface="Calibri"/>
                <a:cs typeface="Calibri"/>
              </a:rPr>
              <a:t>volgende afspraken: 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420B2E7-9DC4-7A97-58E0-FB2A30F069D6}"/>
              </a:ext>
            </a:extLst>
          </p:cNvPr>
          <p:cNvGraphicFramePr>
            <a:graphicFrameLocks noGrp="1"/>
          </p:cNvGraphicFramePr>
          <p:nvPr/>
        </p:nvGraphicFramePr>
        <p:xfrm>
          <a:off x="509732" y="2703505"/>
          <a:ext cx="10546080" cy="1816100"/>
        </p:xfrm>
        <a:graphic>
          <a:graphicData uri="http://schemas.openxmlformats.org/drawingml/2006/table">
            <a:tbl>
              <a:tblPr/>
              <a:tblGrid>
                <a:gridCol w="750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9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595"/>
                        </a:spcBef>
                        <a:spcAft>
                          <a:spcPts val="480"/>
                        </a:spcAft>
                      </a:pPr>
                      <a:r>
                        <a:rPr lang="nl-NL" sz="2400" b="1" spc="0">
                          <a:solidFill>
                            <a:srgbClr val="FFFFFF"/>
                          </a:solidFill>
                          <a:latin typeface="Calibri"/>
                        </a:rPr>
                        <a:t>Regionale afspraak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9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700"/>
                        </a:lnSpc>
                        <a:spcBef>
                          <a:spcPts val="645"/>
                        </a:spcBef>
                        <a:spcAft>
                          <a:spcPts val="265"/>
                        </a:spcAft>
                      </a:pPr>
                      <a:r>
                        <a:rPr lang="nl-NL" sz="2300" spc="0">
                          <a:solidFill>
                            <a:srgbClr val="173347"/>
                          </a:solidFill>
                          <a:latin typeface="Calibri"/>
                        </a:rPr>
                        <a:t>Asiel (Spreidingswet)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CD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700"/>
                        </a:lnSpc>
                        <a:spcBef>
                          <a:spcPts val="645"/>
                        </a:spcBef>
                        <a:spcAft>
                          <a:spcPts val="265"/>
                        </a:spcAft>
                      </a:pPr>
                      <a:r>
                        <a:rPr lang="nl-NL" sz="2300" spc="0">
                          <a:solidFill>
                            <a:srgbClr val="173347"/>
                          </a:solidFill>
                          <a:latin typeface="Calibri"/>
                        </a:rPr>
                        <a:t>350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CD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700"/>
                        </a:lnSpc>
                        <a:spcBef>
                          <a:spcPts val="645"/>
                        </a:spcBef>
                        <a:spcAft>
                          <a:spcPts val="265"/>
                        </a:spcAft>
                      </a:pPr>
                      <a:r>
                        <a:rPr lang="nl-NL" sz="2300" spc="0">
                          <a:solidFill>
                            <a:srgbClr val="173347"/>
                          </a:solidFill>
                          <a:latin typeface="Calibri"/>
                        </a:rPr>
                        <a:t>Alleenstaande minderjarige vluchtelingen (Spreidingswet)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8EE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700"/>
                        </a:lnSpc>
                        <a:spcBef>
                          <a:spcPts val="645"/>
                        </a:spcBef>
                        <a:spcAft>
                          <a:spcPts val="265"/>
                        </a:spcAft>
                      </a:pPr>
                      <a:r>
                        <a:rPr lang="nl-NL" sz="2300" spc="0">
                          <a:solidFill>
                            <a:srgbClr val="173347"/>
                          </a:solidFill>
                          <a:latin typeface="Calibri"/>
                        </a:rPr>
                        <a:t>99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8E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700"/>
                        </a:lnSpc>
                        <a:spcBef>
                          <a:spcPts val="645"/>
                        </a:spcBef>
                        <a:spcAft>
                          <a:spcPts val="190"/>
                        </a:spcAft>
                      </a:pPr>
                      <a:r>
                        <a:rPr lang="nl-NL" sz="2300" spc="0">
                          <a:solidFill>
                            <a:srgbClr val="173347"/>
                          </a:solidFill>
                          <a:latin typeface="Calibri"/>
                        </a:rPr>
                        <a:t>Oekraïense ontheemden (regeling tijdelijke bescherming)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CD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700"/>
                        </a:lnSpc>
                        <a:spcBef>
                          <a:spcPts val="645"/>
                        </a:spcBef>
                        <a:spcAft>
                          <a:spcPts val="190"/>
                        </a:spcAft>
                      </a:pPr>
                      <a:r>
                        <a:rPr lang="nl-NL" sz="2300" spc="0">
                          <a:solidFill>
                            <a:srgbClr val="173347"/>
                          </a:solidFill>
                          <a:latin typeface="Calibri"/>
                        </a:rPr>
                        <a:t>1151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CD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66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47198-26B2-883F-3DBE-85BB890D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B3ADED-52C4-89EB-1C26-8EA6477F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nl-NL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5BD19F-BE73-4BCB-B7C5-0187754E994D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1C87ED-9833-7DC1-21BE-930D9889B4FF}"/>
              </a:ext>
            </a:extLst>
          </p:cNvPr>
          <p:cNvSpPr>
            <a:spLocks noGrp="1"/>
          </p:cNvSpPr>
          <p:nvPr/>
        </p:nvSpPr>
        <p:spPr>
          <a:xfrm>
            <a:off x="990229" y="4291582"/>
            <a:ext cx="9144000" cy="16552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defPPr>
              <a:defRPr lang="nl-NL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/>
              <a:t>Afdelingsoverleg PPI – 7 november 2023</a:t>
            </a:r>
          </a:p>
          <a:p>
            <a:r>
              <a:rPr lang="nl-NL" sz="3200"/>
              <a:t>Michiel van der Pijll &amp; Mark Barrois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5DF987-200C-609B-D1E8-ECC45696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22" t="13286" r="9009" b="5334"/>
          <a:stretch>
            <a:fillRect/>
          </a:stretch>
        </p:blipFill>
        <p:spPr>
          <a:xfrm>
            <a:off x="-34203" y="-33925"/>
            <a:ext cx="12260405" cy="692584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FE06F28-9695-7023-B685-46CC850C65FB}"/>
              </a:ext>
            </a:extLst>
          </p:cNvPr>
          <p:cNvSpPr/>
          <p:nvPr/>
        </p:nvSpPr>
        <p:spPr>
          <a:xfrm>
            <a:off x="8750907" y="4830861"/>
            <a:ext cx="3288871" cy="398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>
                <a:solidFill>
                  <a:schemeClr val="tx1"/>
                </a:solidFill>
              </a:rPr>
              <a:t>Na collegebesluit 18 okt 2024, ook:</a:t>
            </a:r>
          </a:p>
          <a:p>
            <a:r>
              <a:rPr lang="nl-NL" sz="1600">
                <a:solidFill>
                  <a:schemeClr val="tx1"/>
                </a:solidFill>
              </a:rPr>
              <a:t>+  Ringbaan Noord 21 (130 OEK)</a:t>
            </a:r>
          </a:p>
          <a:p>
            <a:r>
              <a:rPr lang="nl-NL" sz="1600">
                <a:solidFill>
                  <a:schemeClr val="tx1"/>
                </a:solidFill>
              </a:rPr>
              <a:t>+  Ringbaan Oost 275 (91 OEK)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465B7DC-5329-2316-7335-D5E2DD71CA0F}"/>
              </a:ext>
            </a:extLst>
          </p:cNvPr>
          <p:cNvCxnSpPr/>
          <p:nvPr/>
        </p:nvCxnSpPr>
        <p:spPr>
          <a:xfrm>
            <a:off x="8875776" y="3088640"/>
            <a:ext cx="303913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E5F0370-339E-250C-DB05-B26242A0C97A}"/>
              </a:ext>
            </a:extLst>
          </p:cNvPr>
          <p:cNvCxnSpPr>
            <a:cxnSpLocks/>
          </p:cNvCxnSpPr>
          <p:nvPr/>
        </p:nvCxnSpPr>
        <p:spPr>
          <a:xfrm>
            <a:off x="11297921" y="2381504"/>
            <a:ext cx="515191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AB1B967B-EEF8-0EEE-F7CB-D91977C6264F}"/>
              </a:ext>
            </a:extLst>
          </p:cNvPr>
          <p:cNvSpPr/>
          <p:nvPr/>
        </p:nvSpPr>
        <p:spPr>
          <a:xfrm>
            <a:off x="8750907" y="5581975"/>
            <a:ext cx="3288871" cy="779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NL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>
              <a:cs typeface="Calibri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E0248CB-7E3B-3581-AA3F-86A2D182092C}"/>
              </a:ext>
            </a:extLst>
          </p:cNvPr>
          <p:cNvGraphicFramePr>
            <a:graphicFrameLocks noGrp="1"/>
          </p:cNvGraphicFramePr>
          <p:nvPr/>
        </p:nvGraphicFramePr>
        <p:xfrm>
          <a:off x="8597102" y="1913524"/>
          <a:ext cx="3590255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36">
                  <a:extLst>
                    <a:ext uri="{9D8B030D-6E8A-4147-A177-3AD203B41FA5}">
                      <a16:colId xmlns:a16="http://schemas.microsoft.com/office/drawing/2014/main" val="3179039933"/>
                    </a:ext>
                  </a:extLst>
                </a:gridCol>
                <a:gridCol w="2410233">
                  <a:extLst>
                    <a:ext uri="{9D8B030D-6E8A-4147-A177-3AD203B41FA5}">
                      <a16:colId xmlns:a16="http://schemas.microsoft.com/office/drawing/2014/main" val="4077607851"/>
                    </a:ext>
                  </a:extLst>
                </a:gridCol>
                <a:gridCol w="552586">
                  <a:extLst>
                    <a:ext uri="{9D8B030D-6E8A-4147-A177-3AD203B41FA5}">
                      <a16:colId xmlns:a16="http://schemas.microsoft.com/office/drawing/2014/main" val="1163959063"/>
                    </a:ext>
                  </a:extLst>
                </a:gridCol>
              </a:tblGrid>
              <a:tr h="240631">
                <a:tc>
                  <a:txBody>
                    <a:bodyPr/>
                    <a:lstStyle/>
                    <a:p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Nieuwe asiellocaties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09887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 err="1">
                          <a:solidFill>
                            <a:srgbClr val="002060"/>
                          </a:solidFill>
                        </a:rPr>
                        <a:t>Gershwinstraat</a:t>
                      </a:r>
                      <a:r>
                        <a:rPr lang="nl-NL" sz="1000" dirty="0">
                          <a:solidFill>
                            <a:srgbClr val="002060"/>
                          </a:solidFill>
                        </a:rPr>
                        <a:t> 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1071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rgbClr val="002060"/>
                          </a:solidFill>
                        </a:rPr>
                        <a:t>Spoorlaan 446-448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90030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</a:rPr>
                        <a:t>Oekraïners</a:t>
                      </a:r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56400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dirty="0" err="1">
                          <a:solidFill>
                            <a:schemeClr val="tx1"/>
                          </a:solidFill>
                        </a:rPr>
                        <a:t>Alleenhoudersstraat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 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53576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Sportweg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17041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Ringbaan West 227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54529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dirty="0" err="1">
                          <a:solidFill>
                            <a:schemeClr val="tx1"/>
                          </a:solidFill>
                        </a:rPr>
                        <a:t>Oerlesestraat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 205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45167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De Schans 123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72412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Bredaseweg 564+568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93899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Ringbaan Noord 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11797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Ringbaan Oost 275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08613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AMV (COA)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084788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Baden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</a:rPr>
                        <a:t>Powellaan</a:t>
                      </a:r>
                      <a:endParaRPr lang="nl-NL" dirty="0" err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75486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Stationsstraat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587646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b="1" dirty="0">
                          <a:solidFill>
                            <a:schemeClr val="bg1"/>
                          </a:solidFill>
                        </a:rPr>
                        <a:t>Asiel opvang (statushouders) tijdelijk</a:t>
                      </a:r>
                      <a:endParaRPr lang="nl-N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18213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Druiventros (COA)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5556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Van der Valk (COA)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655285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>
                          <a:solidFill>
                            <a:schemeClr val="tx1"/>
                          </a:solidFill>
                        </a:rPr>
                        <a:t>Doorstroomlocatie statushouders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NL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70615"/>
                  </a:ext>
                </a:extLst>
              </a:tr>
              <a:tr h="154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000" dirty="0" err="1">
                          <a:solidFill>
                            <a:schemeClr val="tx1"/>
                          </a:solidFill>
                        </a:rPr>
                        <a:t>Beukenhof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 (tijdelijk)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2626"/>
                  </a:ext>
                </a:extLst>
              </a:tr>
            </a:tbl>
          </a:graphicData>
        </a:graphic>
      </p:graphicFrame>
      <p:sp>
        <p:nvSpPr>
          <p:cNvPr id="7" name="Ovaal 6">
            <a:extLst>
              <a:ext uri="{FF2B5EF4-FFF2-40B4-BE49-F238E27FC236}">
                <a16:creationId xmlns:a16="http://schemas.microsoft.com/office/drawing/2014/main" id="{E43759E7-D1F2-61ED-1353-93D481EC95D1}"/>
              </a:ext>
            </a:extLst>
          </p:cNvPr>
          <p:cNvSpPr/>
          <p:nvPr/>
        </p:nvSpPr>
        <p:spPr>
          <a:xfrm>
            <a:off x="7912511" y="3756983"/>
            <a:ext cx="489975" cy="2205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EB12039E-E176-6B5E-E788-FD3451C87BF6}"/>
              </a:ext>
            </a:extLst>
          </p:cNvPr>
          <p:cNvSpPr/>
          <p:nvPr/>
        </p:nvSpPr>
        <p:spPr>
          <a:xfrm>
            <a:off x="6125926" y="6150547"/>
            <a:ext cx="489975" cy="2205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F05ACC65-6C3D-3667-BDBD-CB823FE9658C}"/>
              </a:ext>
            </a:extLst>
          </p:cNvPr>
          <p:cNvSpPr/>
          <p:nvPr/>
        </p:nvSpPr>
        <p:spPr>
          <a:xfrm>
            <a:off x="4577936" y="5088455"/>
            <a:ext cx="489975" cy="22057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F90AC34-DCB2-5A45-2E92-B610304A882F}"/>
              </a:ext>
            </a:extLst>
          </p:cNvPr>
          <p:cNvSpPr/>
          <p:nvPr/>
        </p:nvSpPr>
        <p:spPr>
          <a:xfrm>
            <a:off x="527477" y="4774572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7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6358763E-D71C-94AD-1361-7D8244391DBA}"/>
              </a:ext>
            </a:extLst>
          </p:cNvPr>
          <p:cNvSpPr/>
          <p:nvPr/>
        </p:nvSpPr>
        <p:spPr>
          <a:xfrm>
            <a:off x="5035796" y="2915371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5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96DB99CD-A688-57B1-A658-4B2AFC373243}"/>
              </a:ext>
            </a:extLst>
          </p:cNvPr>
          <p:cNvSpPr/>
          <p:nvPr/>
        </p:nvSpPr>
        <p:spPr>
          <a:xfrm>
            <a:off x="3294833" y="4791401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2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D6078D84-6B53-11F0-23FC-E2F6CFE946E4}"/>
              </a:ext>
            </a:extLst>
          </p:cNvPr>
          <p:cNvSpPr/>
          <p:nvPr/>
        </p:nvSpPr>
        <p:spPr>
          <a:xfrm>
            <a:off x="3467184" y="5357282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3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00D8CAE7-6A3E-E25B-63AA-6522F2DB51E4}"/>
              </a:ext>
            </a:extLst>
          </p:cNvPr>
          <p:cNvSpPr/>
          <p:nvPr/>
        </p:nvSpPr>
        <p:spPr>
          <a:xfrm>
            <a:off x="3959775" y="5836526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4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0D8562F-36DA-B5B0-FFF5-737626DB6950}"/>
              </a:ext>
            </a:extLst>
          </p:cNvPr>
          <p:cNvSpPr/>
          <p:nvPr/>
        </p:nvSpPr>
        <p:spPr>
          <a:xfrm>
            <a:off x="4849554" y="3661467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8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870F6933-010A-4545-6FFB-EB14C74F4504}"/>
              </a:ext>
            </a:extLst>
          </p:cNvPr>
          <p:cNvSpPr/>
          <p:nvPr/>
        </p:nvSpPr>
        <p:spPr>
          <a:xfrm>
            <a:off x="3936385" y="4708787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1</a:t>
            </a: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16B61F30-7146-FA17-381B-03829A3CAA66}"/>
              </a:ext>
            </a:extLst>
          </p:cNvPr>
          <p:cNvSpPr/>
          <p:nvPr/>
        </p:nvSpPr>
        <p:spPr>
          <a:xfrm>
            <a:off x="2169486" y="3882045"/>
            <a:ext cx="489975" cy="22057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155FE117-32EE-0E51-E53B-EFE2793B6875}"/>
              </a:ext>
            </a:extLst>
          </p:cNvPr>
          <p:cNvSpPr/>
          <p:nvPr/>
        </p:nvSpPr>
        <p:spPr>
          <a:xfrm>
            <a:off x="5424234" y="4338890"/>
            <a:ext cx="489975" cy="220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</a:rPr>
              <a:t>9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9F2C2D-2D08-8FDD-2E4A-42BE00ACC02A}"/>
              </a:ext>
            </a:extLst>
          </p:cNvPr>
          <p:cNvSpPr/>
          <p:nvPr/>
        </p:nvSpPr>
        <p:spPr>
          <a:xfrm>
            <a:off x="35357" y="0"/>
            <a:ext cx="7639621" cy="84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600" b="1">
                <a:solidFill>
                  <a:schemeClr val="tx1"/>
                </a:solidFill>
                <a:cs typeface="Calibri"/>
              </a:rPr>
              <a:t>Huidige locaties plus nieuwe locaties asiel</a:t>
            </a:r>
            <a:endParaRPr lang="nl-NL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D120F1A-5F5B-8DAD-E189-457C892D559C}"/>
              </a:ext>
            </a:extLst>
          </p:cNvPr>
          <p:cNvSpPr/>
          <p:nvPr/>
        </p:nvSpPr>
        <p:spPr>
          <a:xfrm>
            <a:off x="5476854" y="3755947"/>
            <a:ext cx="489975" cy="220578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1F86522-F4D9-9DF3-AB51-4C6AB5E72FE0}"/>
              </a:ext>
            </a:extLst>
          </p:cNvPr>
          <p:cNvSpPr/>
          <p:nvPr/>
        </p:nvSpPr>
        <p:spPr>
          <a:xfrm>
            <a:off x="4258616" y="4957808"/>
            <a:ext cx="489975" cy="220578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5B6E3EE-17D2-A492-B963-2DE8602CBA09}"/>
              </a:ext>
            </a:extLst>
          </p:cNvPr>
          <p:cNvSpPr/>
          <p:nvPr/>
        </p:nvSpPr>
        <p:spPr>
          <a:xfrm>
            <a:off x="633767" y="3513143"/>
            <a:ext cx="138697" cy="1483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rgbClr val="173348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66D2738A-A9CC-0E58-065D-624D7ADBCDC1}"/>
              </a:ext>
            </a:extLst>
          </p:cNvPr>
          <p:cNvSpPr/>
          <p:nvPr/>
        </p:nvSpPr>
        <p:spPr>
          <a:xfrm rot="10800000" flipV="1">
            <a:off x="9650190" y="422672"/>
            <a:ext cx="489975" cy="1765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200">
                <a:solidFill>
                  <a:srgbClr val="173348"/>
                </a:solidFill>
                <a:ea typeface="Calibri"/>
                <a:cs typeface="Calibri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2073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A24DD5-A2D2-22BD-E0B1-67AE57C51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b="1" u="sng">
                <a:solidFill>
                  <a:schemeClr val="tx1"/>
                </a:solidFill>
                <a:latin typeface="+mn-lt"/>
              </a:rPr>
              <a:t>Wat</a:t>
            </a:r>
            <a:r>
              <a:rPr lang="nl-NL" sz="6000">
                <a:solidFill>
                  <a:schemeClr val="tx1"/>
                </a:solidFill>
                <a:latin typeface="+mn-lt"/>
              </a:rPr>
              <a:t> gaan we doen?</a:t>
            </a:r>
          </a:p>
        </p:txBody>
      </p:sp>
    </p:spTree>
    <p:extLst>
      <p:ext uri="{BB962C8B-B14F-4D97-AF65-F5344CB8AC3E}">
        <p14:creationId xmlns:p14="http://schemas.microsoft.com/office/powerpoint/2010/main" val="263193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D4D1-95E3-1B03-0F22-A1CF6BD2F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D5FB9-8969-0B9C-EC20-2AB7E35B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93" y="173968"/>
            <a:ext cx="11051058" cy="484737"/>
          </a:xfrm>
        </p:spPr>
        <p:txBody>
          <a:bodyPr>
            <a:noAutofit/>
          </a:bodyPr>
          <a:lstStyle/>
          <a:p>
            <a:r>
              <a:rPr lang="nl-NL" sz="3800" dirty="0">
                <a:solidFill>
                  <a:srgbClr val="043258"/>
                </a:solidFill>
                <a:latin typeface="+mn-lt"/>
              </a:rPr>
              <a:t>Hoe ziet er nu en straks uit?</a:t>
            </a:r>
            <a:br>
              <a:rPr lang="nl-NL" sz="3800" dirty="0">
                <a:latin typeface="+mn-lt"/>
              </a:rPr>
            </a:br>
            <a:endParaRPr lang="nl-NL" sz="3000">
              <a:solidFill>
                <a:srgbClr val="043258"/>
              </a:solidFill>
              <a:latin typeface="+mn-lt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A19501-DC6B-9137-CB07-D94D64C7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1633839"/>
            <a:ext cx="7155450" cy="40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Luchtfotografie, buitenshuis, Vogelperspectief, kruispunt&#10;&#10;Door AI gegenereerde inhoud is mogelijk onjuist.">
            <a:extLst>
              <a:ext uri="{FF2B5EF4-FFF2-40B4-BE49-F238E27FC236}">
                <a16:creationId xmlns:a16="http://schemas.microsoft.com/office/drawing/2014/main" id="{50775659-B016-6A0B-0DDB-7DE0373C6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744" y="1639519"/>
            <a:ext cx="3981787" cy="4316487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96E34B6-11AC-318D-3F6E-DA2D6F330982}"/>
              </a:ext>
            </a:extLst>
          </p:cNvPr>
          <p:cNvSpPr/>
          <p:nvPr/>
        </p:nvSpPr>
        <p:spPr>
          <a:xfrm>
            <a:off x="9341287" y="3936271"/>
            <a:ext cx="414036" cy="3036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>
                <a:ea typeface="Calibri"/>
                <a:cs typeface="Calibri"/>
              </a:rPr>
              <a:t>?</a:t>
            </a:r>
            <a:endParaRPr lang="nl-NL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65A9093-6346-41C6-21A1-C46358AC4FFF}"/>
              </a:ext>
            </a:extLst>
          </p:cNvPr>
          <p:cNvCxnSpPr/>
          <p:nvPr/>
        </p:nvCxnSpPr>
        <p:spPr>
          <a:xfrm>
            <a:off x="8773160" y="3619318"/>
            <a:ext cx="362" cy="44558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E36C66B4-2FC6-AE18-E533-57E08EFB7718}"/>
              </a:ext>
            </a:extLst>
          </p:cNvPr>
          <p:cNvCxnSpPr>
            <a:cxnSpLocks/>
          </p:cNvCxnSpPr>
          <p:nvPr/>
        </p:nvCxnSpPr>
        <p:spPr>
          <a:xfrm flipH="1">
            <a:off x="9474562" y="3426278"/>
            <a:ext cx="19958" cy="23222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86DEB46-718F-1F47-40AD-90E29A9E47C6}"/>
              </a:ext>
            </a:extLst>
          </p:cNvPr>
          <p:cNvCxnSpPr>
            <a:cxnSpLocks/>
          </p:cNvCxnSpPr>
          <p:nvPr/>
        </p:nvCxnSpPr>
        <p:spPr>
          <a:xfrm flipH="1">
            <a:off x="8793842" y="3466918"/>
            <a:ext cx="660038" cy="13062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80C966E-52A8-02AD-52A1-DD1D13DD7BD5}"/>
              </a:ext>
            </a:extLst>
          </p:cNvPr>
          <p:cNvCxnSpPr>
            <a:cxnSpLocks/>
          </p:cNvCxnSpPr>
          <p:nvPr/>
        </p:nvCxnSpPr>
        <p:spPr>
          <a:xfrm flipV="1">
            <a:off x="9027160" y="3678826"/>
            <a:ext cx="416922" cy="72572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F031BE2-6E00-83D6-32F8-8D3BE96D28B5}"/>
              </a:ext>
            </a:extLst>
          </p:cNvPr>
          <p:cNvCxnSpPr>
            <a:cxnSpLocks/>
          </p:cNvCxnSpPr>
          <p:nvPr/>
        </p:nvCxnSpPr>
        <p:spPr>
          <a:xfrm flipH="1">
            <a:off x="9017362" y="3680278"/>
            <a:ext cx="19958" cy="38462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FBBCDBC5-B68C-FA90-EA44-50D76D66BD66}"/>
              </a:ext>
            </a:extLst>
          </p:cNvPr>
          <p:cNvCxnSpPr>
            <a:cxnSpLocks/>
          </p:cNvCxnSpPr>
          <p:nvPr/>
        </p:nvCxnSpPr>
        <p:spPr>
          <a:xfrm>
            <a:off x="8722359" y="4015557"/>
            <a:ext cx="315322" cy="1886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2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3243-C491-1865-6BB3-D238CCB77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D5C06-9302-8DD4-9655-821F6A1E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99" y="166708"/>
            <a:ext cx="11205518" cy="567115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043258"/>
                </a:solidFill>
                <a:latin typeface="Calibri"/>
                <a:cs typeface="Calibri"/>
              </a:rPr>
              <a:t>Opvang en begeleiding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4C96E06-CDCF-C835-7AF1-632A380C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99" y="1561408"/>
            <a:ext cx="11059885" cy="4351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Meedoen vanaf dag 1: werk, onderwijs en activiteitenprogramma</a:t>
            </a: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Voorlichting over gedrag, normen en waarden</a:t>
            </a: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24 uur per dag beveiliging op de locatie, dagelijks beheerders en begeleiders </a:t>
            </a:r>
            <a:endParaRPr lang="nl-NL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73347"/>
              </a:solidFill>
              <a:latin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73347"/>
                </a:solidFill>
                <a:latin typeface="Calibri"/>
                <a:cs typeface="Calibri"/>
              </a:rPr>
              <a:t> Uitgangspunt: Tilburgse asielzoekers later ook Tilburgse inwoners   </a:t>
            </a:r>
            <a:endParaRPr lang="nl-NL" sz="2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170815" indent="-170815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5168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angepast 2">
      <a:dk1>
        <a:srgbClr val="173348"/>
      </a:dk1>
      <a:lt1>
        <a:srgbClr val="FFFFFF"/>
      </a:lt1>
      <a:dk2>
        <a:srgbClr val="61615E"/>
      </a:dk2>
      <a:lt2>
        <a:srgbClr val="E7E6E6"/>
      </a:lt2>
      <a:accent1>
        <a:srgbClr val="2C94E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kyloine nov21" id="{5388F5F1-15F2-0143-B943-D7E8AD9BA295}" vid="{B0FEDF9C-0B34-B94A-9DE0-9A32B6C217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FB582B4617543BF2422DC237F95A5" ma:contentTypeVersion="12" ma:contentTypeDescription="Een nieuw document maken." ma:contentTypeScope="" ma:versionID="77a1f43936c17b43931dc13c43201f88">
  <xsd:schema xmlns:xsd="http://www.w3.org/2001/XMLSchema" xmlns:xs="http://www.w3.org/2001/XMLSchema" xmlns:p="http://schemas.microsoft.com/office/2006/metadata/properties" xmlns:ns2="a5f36f4d-78e5-4b48-b8b2-8dd92b14d6e1" xmlns:ns3="e4980dbe-64c6-4f1c-9e21-661639ff9d71" targetNamespace="http://schemas.microsoft.com/office/2006/metadata/properties" ma:root="true" ma:fieldsID="c25d4036a28c5d626f2673ec4b59e93d" ns2:_="" ns3:_="">
    <xsd:import namespace="a5f36f4d-78e5-4b48-b8b2-8dd92b14d6e1"/>
    <xsd:import namespace="e4980dbe-64c6-4f1c-9e21-661639ff9d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36f4d-78e5-4b48-b8b2-8dd92b14d6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0dbe-64c6-4f1c-9e21-661639ff9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2da67cf7-fe4b-4a66-9a0d-a2326cc29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80dbe-64c6-4f1c-9e21-661639ff9d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F09F6-B8B9-4275-9D02-3685F6001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36f4d-78e5-4b48-b8b2-8dd92b14d6e1"/>
    <ds:schemaRef ds:uri="e4980dbe-64c6-4f1c-9e21-661639ff9d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61C5D7-BB67-49A6-830B-36E7AE0ABF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B80B0-1FCE-44D4-A909-28921D7300A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a5f36f4d-78e5-4b48-b8b2-8dd92b14d6e1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e4980dbe-64c6-4f1c-9e21-661639ff9d7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ce80e9c-661b-453a-b52e-c00e4f65cc34}" enabled="1" method="Standard" siteId="{bbc3bd55-2812-4652-96ae-ce7932a2e8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901</Words>
  <Application>Microsoft Office PowerPoint</Application>
  <PresentationFormat>Breedbeeld</PresentationFormat>
  <Paragraphs>270</Paragraphs>
  <Slides>17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Trade Gothic LT Pro Cn</vt:lpstr>
      <vt:lpstr>Wingdings</vt:lpstr>
      <vt:lpstr>Wingdings,Sans-Serif</vt:lpstr>
      <vt:lpstr>1_Kantoorthema</vt:lpstr>
      <vt:lpstr>PowerPoint-presentatie</vt:lpstr>
      <vt:lpstr>PowerPoint-presentatie</vt:lpstr>
      <vt:lpstr>PowerPoint-presentatie</vt:lpstr>
      <vt:lpstr>Tilburg neemt haar verantwoordelijkheid</vt:lpstr>
      <vt:lpstr>PowerPoint-presentatie</vt:lpstr>
      <vt:lpstr>PowerPoint-presentatie</vt:lpstr>
      <vt:lpstr>PowerPoint-presentatie</vt:lpstr>
      <vt:lpstr>Hoe ziet er nu en straks uit? </vt:lpstr>
      <vt:lpstr>Opvang en begeleiding</vt:lpstr>
      <vt:lpstr>PowerPoint-presentatie</vt:lpstr>
      <vt:lpstr>Planteam, klankbordgroep en vrijwilligers</vt:lpstr>
      <vt:lpstr>Vervolgstappen na vanavond</vt:lpstr>
      <vt:lpstr> </vt:lpstr>
      <vt:lpstr>PowerPoint-presentatie</vt:lpstr>
      <vt:lpstr>PowerPoint-presentatie</vt:lpstr>
      <vt:lpstr>Aanwijzing locaties voor asielopvang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voortgangsoverleg| Welkom in Tilburg</dc:title>
  <dc:creator>Klaver, Bart</dc:creator>
  <cp:lastModifiedBy>Bart Klaver</cp:lastModifiedBy>
  <cp:revision>118</cp:revision>
  <dcterms:created xsi:type="dcterms:W3CDTF">2025-09-01T09:12:36Z</dcterms:created>
  <dcterms:modified xsi:type="dcterms:W3CDTF">2025-12-10T18:14:58Z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0x010100D06FB582B4617543BF2422DC237F95A5</vt:lpwstr>
  </property>
  <property fmtid="{D5CDD505-2E9C-101B-9397-08002B2CF9AE}" pid="3" name="MediaServiceImageTags">
    <vt:lpwstr/>
  </property>
</Properties>
</file>