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9" r:id="rId5"/>
    <p:sldId id="472" r:id="rId6"/>
    <p:sldId id="479" r:id="rId7"/>
    <p:sldId id="473" r:id="rId8"/>
    <p:sldId id="480" r:id="rId9"/>
    <p:sldId id="475" r:id="rId10"/>
    <p:sldId id="476" r:id="rId11"/>
    <p:sldId id="477" r:id="rId12"/>
    <p:sldId id="478" r:id="rId13"/>
    <p:sldId id="471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875C0F-8058-1CC0-E688-5AE98EE9AB91}" name="Honderd, Dirk" initials="" userId="S::dirk.honderd@tilburg.nl::21430258-d897-44fa-b198-ca2ea34c4899" providerId="AD"/>
  <p188:author id="{A6F8A20F-E0B5-9ED8-6271-989361FECE8D}" name="Coppens - Mes, Pascalle" initials="" userId="S::pascalle.coppens@tilburg.nl::455e718a-21a6-49f0-b74d-850b84edf8a8" providerId="AD"/>
  <p188:author id="{9E7F9C12-E3DA-5401-A7E5-D5E360E4FA92}" name="Schuijt, Marian" initials="" userId="S::marian.schuijt@tilburg.nl::2224417f-87af-4b80-a479-6dfad8bf2d06" providerId="AD"/>
  <p188:author id="{AD98A922-72A5-3F10-73C8-164344FB62E6}" name="Werff, Folkert Jan van der" initials="Wd" userId="S::folkert.jan.van.der.werff@tilburg.nl::5205afd3-79b1-49a1-9a0c-3b8997b78df1" providerId="AD"/>
  <p188:author id="{A5A99D3F-3A41-BEEF-BFA4-8A8F49042BB7}" name="Mommers, Miranda" initials="" userId="S::miranda.mommers@tilburg.nl::41655ee3-108b-47d3-ae9a-8f39a244d728" providerId="AD"/>
  <p188:author id="{01A93F46-BB3A-7874-9927-293A7F5CDE9C}" name="Maagt, Sem de" initials="SM" userId="S::sem.de.maagt@tilburg.nl::4ae82669-61fe-44f0-8b99-2332d078f89a" providerId="AD"/>
  <p188:author id="{E8322247-8ABA-1A90-9527-03E164E6AB58}" name="Bennenbroek, Marcel" initials="" userId="S::marcel.bennenbroek@tilburg.nl::4bae40e6-0134-4c53-b3af-aeebecc0d7f8" providerId="AD"/>
  <p188:author id="{57AB5D62-3030-22DB-EC28-807E8BE0A44B}" name="Simons, Berry" initials="SB" userId="S::berry.simons@tilburg.nl::e9654725-78de-4c0a-a94d-c1227131cb74" providerId="AD"/>
  <p188:author id="{3AD5C56B-9E94-3E49-B78B-F61033071657}" name="Papen, Susanne" initials="PS" userId="S::susanne.papen@tilburg.nl::ae7b3406-2358-44c9-8fdc-c8ded60336b1" providerId="AD"/>
  <p188:author id="{2E9B6B8E-0B52-B253-9C35-9257671CEC76}" name="Melse - Mertens, Nathalie" initials="MN" userId="S::nathalie.melse@tilburg.nl::2c834931-6d3e-443a-b91c-51c5e863716e" providerId="AD"/>
  <p188:author id="{D3F2029A-F69F-CFBA-7FC9-6283FC3C801B}" name="Stokkermans, Maartje" initials="" userId="S::maartje.stokkermans@tilburg.nl::0b82a752-2989-4303-bd0a-c0473a68cabe" providerId="AD"/>
  <p188:author id="{193BEF9E-5559-1BA3-5771-F25C8F5CB8E7}" name="Olde, Suzanne de" initials="" userId="S::suzanne.de.olde@tilburg.nl::f8cbc739-c256-4682-ae3f-6c11a4ff0679" providerId="AD"/>
  <p188:author id="{C933DDA6-7076-DCC3-DE25-FD1AED5D0948}" name="Holzmann, Nienke" initials="" userId="S::nienke.holzmann@tilburg.nl::ac8497f3-bd64-4443-a902-c368ebc02006" providerId="AD"/>
  <p188:author id="{FC765BB1-FE6F-0D22-BF4C-B6012DB3E486}" name="Middelbeek, Lideke" initials="" userId="S::lideke.middelbeek@tilburg.nl::f4abec1a-7075-4003-8578-0ad62aba3e62" providerId="AD"/>
  <p188:author id="{E67D41B7-99E0-6F09-BE26-7E6DD8010F54}" name="Theys, Frank" initials="FT" userId="S::frank.theys@tilburg.nl::b1fc2ad8-dd93-4116-b99b-97cfdc10e4a3" providerId="AD"/>
  <p188:author id="{55CFD5B9-6790-388B-0046-07F8725A7549}" name="Sies, Jan-Willem" initials="SJ" userId="S::jan-willem.sies@tilburg.nl::d7a672f6-2d6e-4584-bff4-9fed55b0f79c" providerId="AD"/>
  <p188:author id="{0CBC28C8-B0D6-5326-EB69-DAD141C3DBBC}" name="Stübbe, Belinda" initials="" userId="S::belinda.stubbe@tilburg.nl::efb91a2d-26ec-4acf-9e1b-bcb54518d1ec" providerId="AD"/>
  <p188:author id="{A0010CD9-DF59-8B6C-7100-9A8841268D62}" name="Klaver, Bart" initials="" userId="S::bart.klaver@tilburg.nl::c0d59cef-7568-408c-8e0f-00ecf73091ce" providerId="AD"/>
  <p188:author id="{C03683F0-4640-4A06-EE09-6D07D29AAF42}" name="Kok, Iris de" initials="" userId="S::iris.de.kok@tilburg.nl::89019dff-4e7a-4f9b-9e72-69b7d65a87e1" providerId="AD"/>
  <p188:author id="{89A1CFFB-5F57-9417-F3A1-E2B111B5231E}" name="Beckers, Luc" initials="" userId="S::luc.beckers@tilburg.nl::60125585-6a87-4a05-b8a5-3677e13279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A999DC-C701-B3F8-B141-14868744C811}" v="75" dt="2026-09-23T12:18:27.302"/>
    <p1510:client id="{71847BBF-7A3B-48ED-9E81-CDE79F931B64}" v="280" dt="2026-09-23T12:47:46.4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850DB-36C4-4A7B-B58C-649A850465C7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DD1A4-5384-4A19-911E-05112E5E2D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84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8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2A9A6-1A00-8954-9678-18ADCA9E6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F15C824-CC54-15A1-A164-949462F87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AF9640E-7186-F0DD-E298-ABA5846E9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30E565D-3347-7989-2A93-5A344CDFA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209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AC6E-67A2-9097-CBE1-C5AB86C5F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EFA66F5-952F-05F1-AE69-593AF8E135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EF7BC9B-23BF-87C2-6353-E3C6D658B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A485CB-B9A4-99A0-0AF9-B879F7A97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377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E3EB1-D152-41B5-2D3D-5E37A075F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D1A942-6F1F-4188-E1B4-916AF6ED7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0DBBBE8-48E9-420C-E04A-2B9003C2B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AA6CC9F-1607-D6A6-2502-1919CDA3D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283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995E2-4B1F-DFE3-620A-73EAFA5B4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9B829AA-7947-2177-D3AD-2A913F50A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FC44D1E-0360-3181-DDE3-6DE6DBD220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E69089-2583-A9A8-615C-F4A6E4531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898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38D2A-B852-8CCA-6FB2-3D5845AC1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CC7C7FE-8F79-97EA-7DBA-26381C896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709F764-D403-3A40-25CC-F864D2AF5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171EEF-04D3-3EEA-49B8-74EE434E6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010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7B958-279F-8162-A832-3D5F42B5A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4DA32F7-D2DD-165F-5CF9-0210E75D88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B7105D-D734-41CD-5BFB-EA6A69930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FDF921-7258-FB97-11BA-DC031F1E6D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243AA-B4E5-421E-96BF-71D912A80D7A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40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714CCC-54F4-4C49-8C05-C6F10F119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9F6F10F-2E98-B44D-9FFD-D22D6D253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C3D913-F6FB-BF4C-9BB3-3E20690F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A6C44F-DE9A-5F42-871C-CF92FCF8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15736C-74F4-4E4D-9E43-EDD69A80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1285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F06679-4312-0E48-A974-C0DC57745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11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03A99A-8C91-9B4A-B6AD-988497D38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CBC636-2195-EF4F-AA3E-B10F55B8A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C7224C6-78DB-FC43-915E-D0C5C57D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3DD381-898E-3F4D-947F-5EF81123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090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1E374F-7B32-694F-A9EA-FA8AFD8F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27F30AD-B22D-1A41-8A8E-D93A02BBB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952617-810C-7F43-928B-6C73F2C2C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B9E5EDF-E2BE-A643-BED1-DC4236C69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D414C2-C393-8C46-B44D-17C893D2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5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ADB8D-7144-1B4C-A19C-0DB9CC94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11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5006F4-1BFF-994A-BCC5-36BE3203F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A554E7-81BA-3841-92BC-911B53386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B20ED62-1C03-8C4B-87A2-6B148F0A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1026AC0-88EE-F044-B4E1-CD6DCCC1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3EB075E-BF68-8947-8154-221CC931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794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3CB18-0B86-C742-AF0B-E54E0F53D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6B5541-D7ED-B546-A3E5-7D39004B7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422F120-7772-014E-9CDA-BE5075293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C77ADF9-D6E6-BA4E-8CBA-4A32562E5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EEA6A4C-DD12-FF47-A1E9-A5654F260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1BD8E0F-2F75-664B-A67A-C111DBD84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B07AC1D-5E81-7A42-9D0B-961DE8AF8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6B60F0C-3AD1-D54F-9E02-23AF49D9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981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48212D3-DED7-5B42-9972-AC6B93488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F14146E-3A5E-9A48-B7C7-44A4A724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1032ADC-813E-674C-824B-D99CFE95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893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65963F-E52C-174F-ACC5-C5CCE258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C4245C-A43E-F648-9095-84965B9E1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578B661-D38F-6A47-8F4C-D97FB3A99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BF427C9-C84F-EF42-B971-AEB4F2FD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9B47DC-AC71-5D4A-9005-A6FEECED9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C3C4C48-547D-3C41-AD66-890FECAA9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448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76F7D-59FB-8544-BFB9-E322BF40E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5C006EE-E986-4D4F-9181-4CC2E1011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1BA32A-A4E5-AE4F-9362-A3B111DC0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4A5D4A9-5BB2-E54C-8701-9AAB1818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0B96A39-9D55-AF49-BCFB-2B06BA89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BDCDEB-DF05-9845-9019-C7B2B2BA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09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24452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hthoek 3"/>
          <p:cNvSpPr/>
          <p:nvPr/>
        </p:nvSpPr>
        <p:spPr>
          <a:xfrm>
            <a:off x="10593493" y="1110826"/>
            <a:ext cx="1178560" cy="4487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69800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437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72EEA6E1-6ABF-FD4B-8F65-B98F889DCD8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-1859" y="-4344"/>
            <a:ext cx="12193859" cy="6859045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2CD8CAB-56E1-FF46-990D-498D2ACDC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115"/>
          </a:xfrm>
          <a:prstGeom prst="rect">
            <a:avLst/>
          </a:prstGeom>
        </p:spPr>
        <p:txBody>
          <a:bodyPr vert="horz" lIns="91440" tIns="45720" rIns="91440" bIns="0" rtlCol="0" anchor="t" anchorCtr="0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8A60C81-8E53-744D-BE34-18CEDE37C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B42237D-9740-114B-AE41-7AED63B32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8BD3-438D-6549-8845-8201B251451E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47D544-3777-1E41-8FCE-229326806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2255A9-8E65-654D-896F-5039FFA55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A843E-EEC8-DF4A-940C-F672A7400BEF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AD7D3DD2-C9F3-4F36-FB04-BB90F6C69AD5}"/>
              </a:ext>
            </a:extLst>
          </p:cNvPr>
          <p:cNvSpPr/>
          <p:nvPr userDrawn="1"/>
        </p:nvSpPr>
        <p:spPr>
          <a:xfrm>
            <a:off x="-1859" y="-4344"/>
            <a:ext cx="10855712" cy="966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10792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Trade Gothic LT Pro Cn" panose="020B0506040303020004" pitchFamily="34" charset="77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§"/>
        <a:defRPr sz="2100" b="0" i="0" kern="1200">
          <a:solidFill>
            <a:schemeClr val="bg2">
              <a:lumMod val="50000"/>
            </a:schemeClr>
          </a:solidFill>
          <a:latin typeface="Trade Gothic LT Pro Cn" panose="020B0506040303020004" pitchFamily="34" charset="77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800" b="0" i="0" kern="1200">
          <a:solidFill>
            <a:schemeClr val="bg2">
              <a:lumMod val="50000"/>
            </a:schemeClr>
          </a:solidFill>
          <a:latin typeface="Trade Gothic LT Pro Cn" panose="020B0506040303020004" pitchFamily="34" charset="77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500" b="0" i="0" kern="1200">
          <a:solidFill>
            <a:schemeClr val="bg2">
              <a:lumMod val="50000"/>
            </a:schemeClr>
          </a:solidFill>
          <a:latin typeface="Trade Gothic LT Pro Cn" panose="020B0506040303020004" pitchFamily="34" charset="77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b="0" i="0" kern="1200">
          <a:solidFill>
            <a:schemeClr val="bg2">
              <a:lumMod val="50000"/>
            </a:schemeClr>
          </a:solidFill>
          <a:latin typeface="Trade Gothic LT Pro Cn" panose="020B0506040303020004" pitchFamily="34" charset="77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b="0" i="0" kern="1200">
          <a:solidFill>
            <a:schemeClr val="bg2">
              <a:lumMod val="50000"/>
            </a:schemeClr>
          </a:solidFill>
          <a:latin typeface="Trade Gothic LT Pro Cn" panose="020B0506040303020004" pitchFamily="34" charset="77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D7821-51EE-AE41-9E73-0AA9D7F88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62325"/>
            <a:ext cx="9144000" cy="650702"/>
          </a:xfrm>
        </p:spPr>
        <p:txBody>
          <a:bodyPr anchor="b">
            <a:norm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rgbClr val="003965"/>
                </a:solidFill>
                <a:latin typeface="Calibri"/>
                <a:ea typeface="Calibri"/>
                <a:cs typeface="Calibri"/>
              </a:rPr>
              <a:t>Tijdelijke invulling Spoorlaan 446 - 448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98870F-6685-A941-B60B-9ECDCA3AE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3876"/>
            <a:ext cx="9144000" cy="1103000"/>
          </a:xfrm>
        </p:spPr>
        <p:txBody>
          <a:bodyPr vert="horz" lIns="121920" tIns="60960" rIns="121920" bIns="60960" rtlCol="0" anchor="t">
            <a:norm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3200" i="1" dirty="0">
                <a:latin typeface="Calibri"/>
                <a:cs typeface="Calibri"/>
              </a:rPr>
              <a:t> </a:t>
            </a:r>
            <a:r>
              <a:rPr lang="nl-NL" sz="1600" i="1" dirty="0">
                <a:latin typeface="Calibri"/>
                <a:cs typeface="Calibri"/>
              </a:rPr>
              <a:t>23 september 2026</a:t>
            </a:r>
          </a:p>
          <a:p>
            <a:pPr algn="ctr"/>
            <a:r>
              <a:rPr lang="nl-NL" sz="2400" i="1" dirty="0">
                <a:latin typeface="Calibri"/>
                <a:cs typeface="Calibri"/>
              </a:rPr>
              <a:t>Gespreksleider Suzanne Bollen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412463D-BAEA-E11E-EE16-5C5D1E5533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1236" y="1136507"/>
            <a:ext cx="2348317" cy="19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52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0B4DE-9E39-0B0A-15DA-A3111A2B5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67FCA104-93C8-90F4-46FE-0B6A49A72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93" y="1078659"/>
            <a:ext cx="10527854" cy="5003730"/>
          </a:xfrm>
        </p:spPr>
        <p:txBody>
          <a:bodyPr vert="horz" lIns="121920" tIns="60960" rIns="121920" bIns="60960" rtlCol="0" anchor="t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>
              <a:ea typeface="Calibri"/>
              <a:cs typeface="Calibri"/>
            </a:endParaRPr>
          </a:p>
          <a:p>
            <a:r>
              <a:rPr lang="nl-NL" dirty="0">
                <a:solidFill>
                  <a:srgbClr val="000000"/>
                </a:solidFill>
                <a:ea typeface="Calibri"/>
                <a:cs typeface="Calibri"/>
              </a:rPr>
              <a:t>Waarom zijn we vanavond bij elkaar?</a:t>
            </a:r>
          </a:p>
          <a:p>
            <a:endParaRPr lang="nl-NL" dirty="0">
              <a:ea typeface="Calibri"/>
              <a:cs typeface="Calibri"/>
            </a:endParaRPr>
          </a:p>
          <a:p>
            <a:r>
              <a:rPr lang="nl-NL" dirty="0">
                <a:solidFill>
                  <a:srgbClr val="000000"/>
                </a:solidFill>
                <a:ea typeface="Calibri"/>
                <a:cs typeface="Calibri"/>
              </a:rPr>
              <a:t>Waarom willen we Spoorlaan 446 - 448 tijdelijk inzetten voor de opvang van statushouders?</a:t>
            </a:r>
          </a:p>
          <a:p>
            <a:endParaRPr lang="nl-NL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nl-NL" dirty="0">
                <a:solidFill>
                  <a:srgbClr val="000000"/>
                </a:solidFill>
                <a:ea typeface="Calibri"/>
                <a:cs typeface="Calibri"/>
              </a:rPr>
              <a:t>Wat verandert er?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0000"/>
                </a:solidFill>
                <a:ea typeface="Calibri"/>
                <a:cs typeface="Calibri"/>
              </a:rPr>
              <a:t>Ten opzichte van de situatie tot nu toe?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0000"/>
                </a:solidFill>
                <a:ea typeface="Calibri"/>
                <a:cs typeface="Calibri"/>
              </a:rPr>
              <a:t>Ten opzichte van het besluit Spoorlaan 446 - 448 aan te wijzen als locatie voor een AZC?</a:t>
            </a:r>
          </a:p>
          <a:p>
            <a:endParaRPr lang="nl-NL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 dirty="0">
              <a:ea typeface="Calibri"/>
              <a:cs typeface="Calibri"/>
            </a:endParaRPr>
          </a:p>
          <a:p>
            <a:endParaRPr lang="nl-NL" sz="2400" dirty="0">
              <a:solidFill>
                <a:srgbClr val="173348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dirty="0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 dirty="0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 dirty="0"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0BDF66-B716-C0C0-27C7-839CBB5F93FA}"/>
              </a:ext>
            </a:extLst>
          </p:cNvPr>
          <p:cNvSpPr txBox="1">
            <a:spLocks/>
          </p:cNvSpPr>
          <p:nvPr/>
        </p:nvSpPr>
        <p:spPr>
          <a:xfrm>
            <a:off x="497243" y="220725"/>
            <a:ext cx="10529454" cy="470134"/>
          </a:xfrm>
          <a:prstGeom prst="rect">
            <a:avLst/>
          </a:prstGeom>
        </p:spPr>
        <p:txBody>
          <a:bodyPr vert="horz" lIns="121920" tIns="60960" rIns="121920" bIns="0" rtlCol="0" anchor="b" anchorCtr="0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73348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Inleiding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73348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3488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41359-8FBB-4DC7-3F3A-992A24709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el 1">
            <a:extLst>
              <a:ext uri="{FF2B5EF4-FFF2-40B4-BE49-F238E27FC236}">
                <a16:creationId xmlns:a16="http://schemas.microsoft.com/office/drawing/2014/main" id="{1CFE2B49-2CE7-9EF8-CBAB-F26BEEAE7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245382"/>
            <a:ext cx="10515600" cy="567115"/>
          </a:xfrm>
        </p:spPr>
        <p:txBody>
          <a:bodyPr>
            <a:normAutofit/>
          </a:bodyPr>
          <a:lstStyle/>
          <a:p>
            <a:r>
              <a:rPr lang="nl-NL" sz="3200">
                <a:latin typeface="Calibri"/>
                <a:cs typeface="Calibri"/>
              </a:rPr>
              <a:t>Tijdlijn: gepresenteerd op 10 december 2025</a:t>
            </a:r>
            <a:endParaRPr lang="nl-NL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E95F4063-A8BE-6680-C2D5-2FBED3A1E729}"/>
              </a:ext>
            </a:extLst>
          </p:cNvPr>
          <p:cNvGraphicFramePr>
            <a:graphicFrameLocks noGrp="1"/>
          </p:cNvGraphicFramePr>
          <p:nvPr/>
        </p:nvGraphicFramePr>
        <p:xfrm>
          <a:off x="1097092" y="3142654"/>
          <a:ext cx="9506854" cy="70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061">
                  <a:extLst>
                    <a:ext uri="{9D8B030D-6E8A-4147-A177-3AD203B41FA5}">
                      <a16:colId xmlns:a16="http://schemas.microsoft.com/office/drawing/2014/main" val="1031591383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568691360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963509582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76910261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2293278889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8881253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128106796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549316963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22447880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118388190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2009134355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1643366486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5531649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251348250"/>
                    </a:ext>
                  </a:extLst>
                </a:gridCol>
              </a:tblGrid>
              <a:tr h="679806">
                <a:tc>
                  <a:txBody>
                    <a:bodyPr/>
                    <a:lstStyle/>
                    <a:p>
                      <a:r>
                        <a:rPr lang="nl-NL"/>
                        <a:t> Nov ‘25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Dec ‘25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Jan ‘26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Feb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Maart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April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Mei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Juni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Juli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Aug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Sept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Okt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Nov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Dec ‘26</a:t>
                      </a:r>
                    </a:p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59993"/>
                  </a:ext>
                </a:extLst>
              </a:tr>
            </a:tbl>
          </a:graphicData>
        </a:graphic>
      </p:graphicFrame>
      <p:sp>
        <p:nvSpPr>
          <p:cNvPr id="4" name="Pijl: rechts 3">
            <a:extLst>
              <a:ext uri="{FF2B5EF4-FFF2-40B4-BE49-F238E27FC236}">
                <a16:creationId xmlns:a16="http://schemas.microsoft.com/office/drawing/2014/main" id="{D2115549-D8DF-889A-9AE2-9EA07C4B905F}"/>
              </a:ext>
            </a:extLst>
          </p:cNvPr>
          <p:cNvSpPr/>
          <p:nvPr/>
        </p:nvSpPr>
        <p:spPr>
          <a:xfrm>
            <a:off x="10588171" y="3084258"/>
            <a:ext cx="609600" cy="74723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A7615BCC-697B-14AC-73F6-A6F522089D15}"/>
              </a:ext>
            </a:extLst>
          </p:cNvPr>
          <p:cNvSpPr/>
          <p:nvPr/>
        </p:nvSpPr>
        <p:spPr>
          <a:xfrm>
            <a:off x="3275968" y="4735796"/>
            <a:ext cx="3427409" cy="294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Aanvraag omgevingsvergunning </a:t>
            </a:r>
            <a:endParaRPr lang="nl-NL" sz="24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>
                <a:solidFill>
                  <a:srgbClr val="000000"/>
                </a:solidFill>
              </a:rPr>
              <a:t>door COA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300CBEAD-475D-EF74-78FA-EBC5AE409E0F}"/>
              </a:ext>
            </a:extLst>
          </p:cNvPr>
          <p:cNvSpPr/>
          <p:nvPr/>
        </p:nvSpPr>
        <p:spPr>
          <a:xfrm>
            <a:off x="747485" y="4460025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400">
              <a:solidFill>
                <a:srgbClr val="0070C0"/>
              </a:solidFill>
              <a:cs typeface="Calibri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F16111A1-0FF5-3C8E-3942-B6889CFC8E5C}"/>
              </a:ext>
            </a:extLst>
          </p:cNvPr>
          <p:cNvSpPr/>
          <p:nvPr/>
        </p:nvSpPr>
        <p:spPr>
          <a:xfrm>
            <a:off x="7562080" y="4035105"/>
            <a:ext cx="3375084" cy="369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Bouw </a:t>
            </a:r>
            <a:endParaRPr lang="nl-NL" sz="24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>
                <a:solidFill>
                  <a:srgbClr val="000000"/>
                </a:solidFill>
              </a:rPr>
              <a:t>opvanglocatie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CAFA80F2-5BC4-0140-D9C1-B6E485C9C746}"/>
              </a:ext>
            </a:extLst>
          </p:cNvPr>
          <p:cNvSpPr/>
          <p:nvPr/>
        </p:nvSpPr>
        <p:spPr>
          <a:xfrm>
            <a:off x="6330249" y="1571038"/>
            <a:ext cx="2463661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Bindend advies Gemeenteraad vergunning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F63BB82E-DF62-0245-5D8A-7C9DE62C13AD}"/>
              </a:ext>
            </a:extLst>
          </p:cNvPr>
          <p:cNvCxnSpPr>
            <a:cxnSpLocks/>
          </p:cNvCxnSpPr>
          <p:nvPr/>
        </p:nvCxnSpPr>
        <p:spPr>
          <a:xfrm>
            <a:off x="8099461" y="2570211"/>
            <a:ext cx="0" cy="577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F8124683-1293-F434-112A-4B50B285992E}"/>
              </a:ext>
            </a:extLst>
          </p:cNvPr>
          <p:cNvCxnSpPr>
            <a:cxnSpLocks/>
          </p:cNvCxnSpPr>
          <p:nvPr/>
        </p:nvCxnSpPr>
        <p:spPr>
          <a:xfrm flipV="1">
            <a:off x="1481377" y="3828195"/>
            <a:ext cx="0" cy="479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hoek 49">
            <a:extLst>
              <a:ext uri="{FF2B5EF4-FFF2-40B4-BE49-F238E27FC236}">
                <a16:creationId xmlns:a16="http://schemas.microsoft.com/office/drawing/2014/main" id="{55E6FFC0-B362-1037-61F4-C456EBB72D29}"/>
              </a:ext>
            </a:extLst>
          </p:cNvPr>
          <p:cNvSpPr/>
          <p:nvPr/>
        </p:nvSpPr>
        <p:spPr>
          <a:xfrm>
            <a:off x="2959810" y="2701254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Planteam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51" name="Rechte verbindingslijn met pijl 50">
            <a:extLst>
              <a:ext uri="{FF2B5EF4-FFF2-40B4-BE49-F238E27FC236}">
                <a16:creationId xmlns:a16="http://schemas.microsoft.com/office/drawing/2014/main" id="{CFE802E5-341E-4300-F8C7-2A86FE953571}"/>
              </a:ext>
            </a:extLst>
          </p:cNvPr>
          <p:cNvCxnSpPr>
            <a:cxnSpLocks/>
          </p:cNvCxnSpPr>
          <p:nvPr/>
        </p:nvCxnSpPr>
        <p:spPr>
          <a:xfrm flipV="1">
            <a:off x="4908225" y="3850850"/>
            <a:ext cx="0" cy="410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hthoek 51">
            <a:extLst>
              <a:ext uri="{FF2B5EF4-FFF2-40B4-BE49-F238E27FC236}">
                <a16:creationId xmlns:a16="http://schemas.microsoft.com/office/drawing/2014/main" id="{E148EE5E-2E0A-7A01-F231-D0173286D4DB}"/>
              </a:ext>
            </a:extLst>
          </p:cNvPr>
          <p:cNvSpPr/>
          <p:nvPr/>
        </p:nvSpPr>
        <p:spPr>
          <a:xfrm>
            <a:off x="563869" y="4347496"/>
            <a:ext cx="2236730" cy="36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Collegebesluit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EE95CA95-82D8-3451-5A7B-D22034748AA5}"/>
              </a:ext>
            </a:extLst>
          </p:cNvPr>
          <p:cNvSpPr/>
          <p:nvPr/>
        </p:nvSpPr>
        <p:spPr>
          <a:xfrm>
            <a:off x="747485" y="1999462"/>
            <a:ext cx="2542698" cy="220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Informatie-bijeenkomst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54" name="Rechte verbindingslijn met pijl 53">
            <a:extLst>
              <a:ext uri="{FF2B5EF4-FFF2-40B4-BE49-F238E27FC236}">
                <a16:creationId xmlns:a16="http://schemas.microsoft.com/office/drawing/2014/main" id="{448C6B58-F1BD-5ECC-A7F0-C781A3BA511C}"/>
              </a:ext>
            </a:extLst>
          </p:cNvPr>
          <p:cNvCxnSpPr>
            <a:cxnSpLocks/>
          </p:cNvCxnSpPr>
          <p:nvPr/>
        </p:nvCxnSpPr>
        <p:spPr>
          <a:xfrm>
            <a:off x="1956850" y="2570211"/>
            <a:ext cx="10732" cy="582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Linkeraccolade 54">
            <a:extLst>
              <a:ext uri="{FF2B5EF4-FFF2-40B4-BE49-F238E27FC236}">
                <a16:creationId xmlns:a16="http://schemas.microsoft.com/office/drawing/2014/main" id="{93726886-E51F-5E95-0D01-8208CD4519B2}"/>
              </a:ext>
            </a:extLst>
          </p:cNvPr>
          <p:cNvSpPr/>
          <p:nvPr/>
        </p:nvSpPr>
        <p:spPr>
          <a:xfrm rot="16200000">
            <a:off x="3576145" y="2099099"/>
            <a:ext cx="391506" cy="20085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Linkeraccolade 55">
            <a:extLst>
              <a:ext uri="{FF2B5EF4-FFF2-40B4-BE49-F238E27FC236}">
                <a16:creationId xmlns:a16="http://schemas.microsoft.com/office/drawing/2014/main" id="{F6DBE950-DCBB-E645-1249-4787AACF5770}"/>
              </a:ext>
            </a:extLst>
          </p:cNvPr>
          <p:cNvSpPr/>
          <p:nvPr/>
        </p:nvSpPr>
        <p:spPr>
          <a:xfrm rot="16200000">
            <a:off x="9838538" y="1415853"/>
            <a:ext cx="391506" cy="337508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5F38B1D5-9FA8-CDDF-F083-7DDF17905FE4}"/>
              </a:ext>
            </a:extLst>
          </p:cNvPr>
          <p:cNvSpPr/>
          <p:nvPr/>
        </p:nvSpPr>
        <p:spPr>
          <a:xfrm>
            <a:off x="8502514" y="2744028"/>
            <a:ext cx="2754701" cy="303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Klankbordgroep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58" name="Linkeraccolade 57">
            <a:extLst>
              <a:ext uri="{FF2B5EF4-FFF2-40B4-BE49-F238E27FC236}">
                <a16:creationId xmlns:a16="http://schemas.microsoft.com/office/drawing/2014/main" id="{0DAD7E5D-2761-1796-BE34-C32081DEE92F}"/>
              </a:ext>
            </a:extLst>
          </p:cNvPr>
          <p:cNvSpPr/>
          <p:nvPr/>
        </p:nvSpPr>
        <p:spPr>
          <a:xfrm rot="16200000">
            <a:off x="6203728" y="2518412"/>
            <a:ext cx="391506" cy="11699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25580AAF-3476-63E1-7BEE-9629F16A1F80}"/>
              </a:ext>
            </a:extLst>
          </p:cNvPr>
          <p:cNvSpPr/>
          <p:nvPr/>
        </p:nvSpPr>
        <p:spPr>
          <a:xfrm>
            <a:off x="5388497" y="2750366"/>
            <a:ext cx="2073306" cy="206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Zienswijzen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65" name="Linkeraccolade 64">
            <a:extLst>
              <a:ext uri="{FF2B5EF4-FFF2-40B4-BE49-F238E27FC236}">
                <a16:creationId xmlns:a16="http://schemas.microsoft.com/office/drawing/2014/main" id="{68BA5790-890E-77AD-85E9-E4FACECC5BA0}"/>
              </a:ext>
            </a:extLst>
          </p:cNvPr>
          <p:cNvSpPr/>
          <p:nvPr/>
        </p:nvSpPr>
        <p:spPr>
          <a:xfrm rot="5400000">
            <a:off x="9053869" y="2947977"/>
            <a:ext cx="391506" cy="1805747"/>
          </a:xfrm>
          <a:prstGeom prst="leftBrace">
            <a:avLst>
              <a:gd name="adj1" fmla="val 8333"/>
              <a:gd name="adj2" fmla="val 474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8BA7A995-6818-0B09-6223-FED1423C43B3}"/>
              </a:ext>
            </a:extLst>
          </p:cNvPr>
          <p:cNvSpPr/>
          <p:nvPr/>
        </p:nvSpPr>
        <p:spPr>
          <a:xfrm>
            <a:off x="9615714" y="4484796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400">
              <a:solidFill>
                <a:srgbClr val="0070C0"/>
              </a:solidFill>
              <a:cs typeface="Calibri"/>
            </a:endParaRPr>
          </a:p>
        </p:txBody>
      </p:sp>
      <p:cxnSp>
        <p:nvCxnSpPr>
          <p:cNvPr id="69" name="Rechte verbindingslijn met pijl 68">
            <a:extLst>
              <a:ext uri="{FF2B5EF4-FFF2-40B4-BE49-F238E27FC236}">
                <a16:creationId xmlns:a16="http://schemas.microsoft.com/office/drawing/2014/main" id="{72D1CF7A-9419-9364-D2BF-631A7CA1E493}"/>
              </a:ext>
            </a:extLst>
          </p:cNvPr>
          <p:cNvCxnSpPr>
            <a:cxnSpLocks/>
          </p:cNvCxnSpPr>
          <p:nvPr/>
        </p:nvCxnSpPr>
        <p:spPr>
          <a:xfrm flipV="1">
            <a:off x="10349606" y="3852966"/>
            <a:ext cx="0" cy="1176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hoek 70">
            <a:extLst>
              <a:ext uri="{FF2B5EF4-FFF2-40B4-BE49-F238E27FC236}">
                <a16:creationId xmlns:a16="http://schemas.microsoft.com/office/drawing/2014/main" id="{F2069DDF-3666-0879-64C1-827FE4F1F28F}"/>
              </a:ext>
            </a:extLst>
          </p:cNvPr>
          <p:cNvSpPr/>
          <p:nvPr/>
        </p:nvSpPr>
        <p:spPr>
          <a:xfrm>
            <a:off x="9190014" y="5212017"/>
            <a:ext cx="2433456" cy="36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Ingebruikname</a:t>
            </a:r>
            <a:endParaRPr lang="nl-NL" sz="24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>
                <a:solidFill>
                  <a:srgbClr val="000000"/>
                </a:solidFill>
              </a:rPr>
              <a:t>opvanglocatie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2C34A65-FC2F-A2D8-B1A3-0B6AA31B91DA}"/>
              </a:ext>
            </a:extLst>
          </p:cNvPr>
          <p:cNvSpPr/>
          <p:nvPr/>
        </p:nvSpPr>
        <p:spPr>
          <a:xfrm>
            <a:off x="9111710" y="1590295"/>
            <a:ext cx="3008954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Beroepsprocedures rechtbank en </a:t>
            </a:r>
            <a:endParaRPr lang="nl-NL" sz="24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>
                <a:solidFill>
                  <a:srgbClr val="000000"/>
                </a:solidFill>
              </a:rPr>
              <a:t>Raad van State</a:t>
            </a:r>
            <a:endParaRPr lang="nl-NL" sz="2400">
              <a:solidFill>
                <a:srgbClr val="00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3718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0E0B5-71B7-E553-D856-8153845B2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el 1">
            <a:extLst>
              <a:ext uri="{FF2B5EF4-FFF2-40B4-BE49-F238E27FC236}">
                <a16:creationId xmlns:a16="http://schemas.microsoft.com/office/drawing/2014/main" id="{9A2DE6AC-ACF8-60D6-02CD-BD3E669F8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245382"/>
            <a:ext cx="10515600" cy="567115"/>
          </a:xfrm>
        </p:spPr>
        <p:txBody>
          <a:bodyPr>
            <a:normAutofit/>
          </a:bodyPr>
          <a:lstStyle/>
          <a:p>
            <a:r>
              <a:rPr lang="nl-NL" sz="3200">
                <a:latin typeface="Calibri"/>
                <a:cs typeface="Calibri"/>
              </a:rPr>
              <a:t>Tijdlijn: nieuwe planning beoogde AZC Spoorlaan 446-448</a:t>
            </a:r>
            <a:endParaRPr lang="nl-NL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480578C7-8464-2DFA-6858-FA5C3F351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160129"/>
              </p:ext>
            </p:extLst>
          </p:nvPr>
        </p:nvGraphicFramePr>
        <p:xfrm>
          <a:off x="1081317" y="3175161"/>
          <a:ext cx="9506854" cy="70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061">
                  <a:extLst>
                    <a:ext uri="{9D8B030D-6E8A-4147-A177-3AD203B41FA5}">
                      <a16:colId xmlns:a16="http://schemas.microsoft.com/office/drawing/2014/main" val="1031591383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568691360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963509582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76910261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2293278889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8881253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128106796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549316963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22447880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118388190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2009134355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1643366486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5531649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251348250"/>
                    </a:ext>
                  </a:extLst>
                </a:gridCol>
              </a:tblGrid>
              <a:tr h="679806">
                <a:tc>
                  <a:txBody>
                    <a:bodyPr/>
                    <a:lstStyle/>
                    <a:p>
                      <a:r>
                        <a:rPr lang="nl-NL"/>
                        <a:t> Okt ‘25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Dec ‘25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Feb ‘26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Apr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Jun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Aug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Okt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Dec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Feb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Apr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Jun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Aug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Okt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Dec ‘27</a:t>
                      </a:r>
                    </a:p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59993"/>
                  </a:ext>
                </a:extLst>
              </a:tr>
            </a:tbl>
          </a:graphicData>
        </a:graphic>
      </p:graphicFrame>
      <p:sp>
        <p:nvSpPr>
          <p:cNvPr id="14" name="Rechthoek 13">
            <a:extLst>
              <a:ext uri="{FF2B5EF4-FFF2-40B4-BE49-F238E27FC236}">
                <a16:creationId xmlns:a16="http://schemas.microsoft.com/office/drawing/2014/main" id="{76F4B889-D621-172B-B735-21F393C94D62}"/>
              </a:ext>
            </a:extLst>
          </p:cNvPr>
          <p:cNvSpPr/>
          <p:nvPr/>
        </p:nvSpPr>
        <p:spPr>
          <a:xfrm>
            <a:off x="3957752" y="4716681"/>
            <a:ext cx="3427409" cy="294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Aanvraag omgevingsvergunning </a:t>
            </a:r>
            <a:endParaRPr lang="nl-NL" sz="24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>
                <a:solidFill>
                  <a:srgbClr val="000000"/>
                </a:solidFill>
              </a:rPr>
              <a:t>door COA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4BE86812-C34D-3D33-BEF3-838579A63ADD}"/>
              </a:ext>
            </a:extLst>
          </p:cNvPr>
          <p:cNvSpPr/>
          <p:nvPr/>
        </p:nvSpPr>
        <p:spPr>
          <a:xfrm>
            <a:off x="747485" y="4460025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400">
              <a:solidFill>
                <a:srgbClr val="0070C0"/>
              </a:solidFill>
              <a:cs typeface="Calibri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E55C62B4-A7D5-A304-9717-5673F0030FC6}"/>
              </a:ext>
            </a:extLst>
          </p:cNvPr>
          <p:cNvSpPr/>
          <p:nvPr/>
        </p:nvSpPr>
        <p:spPr>
          <a:xfrm>
            <a:off x="8835333" y="4383888"/>
            <a:ext cx="3375084" cy="333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 dirty="0">
                <a:solidFill>
                  <a:srgbClr val="000000"/>
                </a:solidFill>
              </a:rPr>
              <a:t>Bouw </a:t>
            </a:r>
            <a:endParaRPr lang="nl-NL" sz="2400" dirty="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 dirty="0">
                <a:solidFill>
                  <a:srgbClr val="000000"/>
                </a:solidFill>
              </a:rPr>
              <a:t>opvanglocatie</a:t>
            </a:r>
            <a:endParaRPr lang="nl-NL" sz="24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B444764F-49A9-6525-AF9B-2778A9F2D140}"/>
              </a:ext>
            </a:extLst>
          </p:cNvPr>
          <p:cNvSpPr/>
          <p:nvPr/>
        </p:nvSpPr>
        <p:spPr>
          <a:xfrm>
            <a:off x="6330249" y="1571038"/>
            <a:ext cx="2463661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Bindend advies Gemeenteraad vergunning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034730A7-39B9-0BF9-0A4C-08DD36742F45}"/>
              </a:ext>
            </a:extLst>
          </p:cNvPr>
          <p:cNvCxnSpPr>
            <a:cxnSpLocks/>
          </p:cNvCxnSpPr>
          <p:nvPr/>
        </p:nvCxnSpPr>
        <p:spPr>
          <a:xfrm>
            <a:off x="7692906" y="2507052"/>
            <a:ext cx="0" cy="577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E96B01E3-7DD1-62AF-F4E3-F78760B52B27}"/>
              </a:ext>
            </a:extLst>
          </p:cNvPr>
          <p:cNvCxnSpPr>
            <a:cxnSpLocks/>
          </p:cNvCxnSpPr>
          <p:nvPr/>
        </p:nvCxnSpPr>
        <p:spPr>
          <a:xfrm flipV="1">
            <a:off x="1481377" y="3850850"/>
            <a:ext cx="0" cy="479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hoek 49">
            <a:extLst>
              <a:ext uri="{FF2B5EF4-FFF2-40B4-BE49-F238E27FC236}">
                <a16:creationId xmlns:a16="http://schemas.microsoft.com/office/drawing/2014/main" id="{ADF27D32-938F-6483-15DF-2A8808A53C26}"/>
              </a:ext>
            </a:extLst>
          </p:cNvPr>
          <p:cNvSpPr/>
          <p:nvPr/>
        </p:nvSpPr>
        <p:spPr>
          <a:xfrm>
            <a:off x="2959810" y="2701254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Planteam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51" name="Rechte verbindingslijn met pijl 50">
            <a:extLst>
              <a:ext uri="{FF2B5EF4-FFF2-40B4-BE49-F238E27FC236}">
                <a16:creationId xmlns:a16="http://schemas.microsoft.com/office/drawing/2014/main" id="{46B8AECA-53A4-33B5-80E9-613AFCF72081}"/>
              </a:ext>
            </a:extLst>
          </p:cNvPr>
          <p:cNvCxnSpPr>
            <a:cxnSpLocks/>
          </p:cNvCxnSpPr>
          <p:nvPr/>
        </p:nvCxnSpPr>
        <p:spPr>
          <a:xfrm flipV="1">
            <a:off x="5591516" y="3831488"/>
            <a:ext cx="0" cy="410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hthoek 51">
            <a:extLst>
              <a:ext uri="{FF2B5EF4-FFF2-40B4-BE49-F238E27FC236}">
                <a16:creationId xmlns:a16="http://schemas.microsoft.com/office/drawing/2014/main" id="{D4FDB6C5-D499-4921-2F7C-853A2FEFE736}"/>
              </a:ext>
            </a:extLst>
          </p:cNvPr>
          <p:cNvSpPr/>
          <p:nvPr/>
        </p:nvSpPr>
        <p:spPr>
          <a:xfrm>
            <a:off x="563869" y="4347496"/>
            <a:ext cx="2236730" cy="36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Collegebesluit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5BD8C3ED-05A1-5AEE-46CB-279F1012A863}"/>
              </a:ext>
            </a:extLst>
          </p:cNvPr>
          <p:cNvSpPr/>
          <p:nvPr/>
        </p:nvSpPr>
        <p:spPr>
          <a:xfrm>
            <a:off x="747485" y="1999462"/>
            <a:ext cx="2542698" cy="220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Informatie-bijeenkomst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54" name="Rechte verbindingslijn met pijl 53">
            <a:extLst>
              <a:ext uri="{FF2B5EF4-FFF2-40B4-BE49-F238E27FC236}">
                <a16:creationId xmlns:a16="http://schemas.microsoft.com/office/drawing/2014/main" id="{C0AADE58-A8F9-D2A6-DF10-13C5E3398112}"/>
              </a:ext>
            </a:extLst>
          </p:cNvPr>
          <p:cNvCxnSpPr>
            <a:cxnSpLocks/>
          </p:cNvCxnSpPr>
          <p:nvPr/>
        </p:nvCxnSpPr>
        <p:spPr>
          <a:xfrm>
            <a:off x="1956850" y="2570211"/>
            <a:ext cx="10732" cy="582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Linkeraccolade 54">
            <a:extLst>
              <a:ext uri="{FF2B5EF4-FFF2-40B4-BE49-F238E27FC236}">
                <a16:creationId xmlns:a16="http://schemas.microsoft.com/office/drawing/2014/main" id="{2E00EA79-41E3-9977-28AE-34FBEE5AB63E}"/>
              </a:ext>
            </a:extLst>
          </p:cNvPr>
          <p:cNvSpPr/>
          <p:nvPr/>
        </p:nvSpPr>
        <p:spPr>
          <a:xfrm rot="16200000">
            <a:off x="3966419" y="1708826"/>
            <a:ext cx="391506" cy="2789139"/>
          </a:xfrm>
          <a:prstGeom prst="leftBrace">
            <a:avLst>
              <a:gd name="adj1" fmla="val 8333"/>
              <a:gd name="adj2" fmla="val 492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Linkeraccolade 55">
            <a:extLst>
              <a:ext uri="{FF2B5EF4-FFF2-40B4-BE49-F238E27FC236}">
                <a16:creationId xmlns:a16="http://schemas.microsoft.com/office/drawing/2014/main" id="{D03793BF-1C0B-22FC-334B-653DD3783106}"/>
              </a:ext>
            </a:extLst>
          </p:cNvPr>
          <p:cNvSpPr/>
          <p:nvPr/>
        </p:nvSpPr>
        <p:spPr>
          <a:xfrm rot="16200000">
            <a:off x="9604123" y="1066831"/>
            <a:ext cx="391506" cy="3864017"/>
          </a:xfrm>
          <a:prstGeom prst="leftBrace">
            <a:avLst>
              <a:gd name="adj1" fmla="val 21551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4BA4238-8088-9A32-A57D-AC936B663489}"/>
              </a:ext>
            </a:extLst>
          </p:cNvPr>
          <p:cNvSpPr/>
          <p:nvPr/>
        </p:nvSpPr>
        <p:spPr>
          <a:xfrm>
            <a:off x="8443070" y="2670789"/>
            <a:ext cx="2754701" cy="303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Klankbordgroep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58" name="Linkeraccolade 57">
            <a:extLst>
              <a:ext uri="{FF2B5EF4-FFF2-40B4-BE49-F238E27FC236}">
                <a16:creationId xmlns:a16="http://schemas.microsoft.com/office/drawing/2014/main" id="{97AF3324-3B8B-324D-82EF-5B08CDA4FDEB}"/>
              </a:ext>
            </a:extLst>
          </p:cNvPr>
          <p:cNvSpPr/>
          <p:nvPr/>
        </p:nvSpPr>
        <p:spPr>
          <a:xfrm rot="16200000">
            <a:off x="6300204" y="2691564"/>
            <a:ext cx="391506" cy="7574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116E61EA-D164-D5B6-AC8E-2872D907F9C3}"/>
              </a:ext>
            </a:extLst>
          </p:cNvPr>
          <p:cNvSpPr/>
          <p:nvPr/>
        </p:nvSpPr>
        <p:spPr>
          <a:xfrm>
            <a:off x="5491099" y="2635883"/>
            <a:ext cx="2073306" cy="2063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Zienswijzen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65" name="Linkeraccolade 64">
            <a:extLst>
              <a:ext uri="{FF2B5EF4-FFF2-40B4-BE49-F238E27FC236}">
                <a16:creationId xmlns:a16="http://schemas.microsoft.com/office/drawing/2014/main" id="{15832ACF-6DAC-18F0-7F3C-AD9A888D5C25}"/>
              </a:ext>
            </a:extLst>
          </p:cNvPr>
          <p:cNvSpPr/>
          <p:nvPr/>
        </p:nvSpPr>
        <p:spPr>
          <a:xfrm rot="5400000">
            <a:off x="10321361" y="3436172"/>
            <a:ext cx="403028" cy="1404910"/>
          </a:xfrm>
          <a:prstGeom prst="leftBrace">
            <a:avLst>
              <a:gd name="adj1" fmla="val 8333"/>
              <a:gd name="adj2" fmla="val 474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3A79F051-0176-284B-BB3D-CFC621F2A191}"/>
              </a:ext>
            </a:extLst>
          </p:cNvPr>
          <p:cNvSpPr/>
          <p:nvPr/>
        </p:nvSpPr>
        <p:spPr>
          <a:xfrm>
            <a:off x="9615714" y="4484796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400">
              <a:solidFill>
                <a:srgbClr val="0070C0"/>
              </a:solidFill>
              <a:cs typeface="Calibri"/>
            </a:endParaRPr>
          </a:p>
        </p:txBody>
      </p:sp>
      <p:cxnSp>
        <p:nvCxnSpPr>
          <p:cNvPr id="69" name="Rechte verbindingslijn met pijl 68">
            <a:extLst>
              <a:ext uri="{FF2B5EF4-FFF2-40B4-BE49-F238E27FC236}">
                <a16:creationId xmlns:a16="http://schemas.microsoft.com/office/drawing/2014/main" id="{E32ACED9-0968-1B65-0195-899827CEA230}"/>
              </a:ext>
            </a:extLst>
          </p:cNvPr>
          <p:cNvCxnSpPr>
            <a:cxnSpLocks/>
          </p:cNvCxnSpPr>
          <p:nvPr/>
        </p:nvCxnSpPr>
        <p:spPr>
          <a:xfrm flipV="1">
            <a:off x="10969760" y="3821749"/>
            <a:ext cx="0" cy="1176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hoek 70">
            <a:extLst>
              <a:ext uri="{FF2B5EF4-FFF2-40B4-BE49-F238E27FC236}">
                <a16:creationId xmlns:a16="http://schemas.microsoft.com/office/drawing/2014/main" id="{92AFC5DC-4DDD-D267-66D6-7C8444C9EA3E}"/>
              </a:ext>
            </a:extLst>
          </p:cNvPr>
          <p:cNvSpPr/>
          <p:nvPr/>
        </p:nvSpPr>
        <p:spPr>
          <a:xfrm>
            <a:off x="9981043" y="5193139"/>
            <a:ext cx="2433456" cy="369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 dirty="0">
                <a:solidFill>
                  <a:srgbClr val="000000"/>
                </a:solidFill>
              </a:rPr>
              <a:t>Ingebruikname</a:t>
            </a:r>
            <a:endParaRPr lang="nl-NL" sz="2400" dirty="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 dirty="0">
                <a:solidFill>
                  <a:srgbClr val="000000"/>
                </a:solidFill>
              </a:rPr>
              <a:t>opvanglocatie </a:t>
            </a:r>
            <a:endParaRPr lang="nl-NL" sz="24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E3BDDA85-E398-5858-92C0-7142A09DDB3D}"/>
              </a:ext>
            </a:extLst>
          </p:cNvPr>
          <p:cNvSpPr/>
          <p:nvPr/>
        </p:nvSpPr>
        <p:spPr>
          <a:xfrm>
            <a:off x="9111710" y="1590295"/>
            <a:ext cx="3008954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>
                <a:solidFill>
                  <a:srgbClr val="000000"/>
                </a:solidFill>
              </a:rPr>
              <a:t>Beroepsprocedures rechtbank en </a:t>
            </a:r>
            <a:endParaRPr lang="nl-NL" sz="240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2400">
                <a:solidFill>
                  <a:srgbClr val="000000"/>
                </a:solidFill>
              </a:rPr>
              <a:t>Raad van State</a:t>
            </a:r>
            <a:endParaRPr lang="nl-NL" sz="2400">
              <a:solidFill>
                <a:srgbClr val="000000"/>
              </a:solidFill>
              <a:cs typeface="Calibri"/>
            </a:endParaRPr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B9A06E04-32EA-4A85-156E-5B68BAF60078}"/>
              </a:ext>
            </a:extLst>
          </p:cNvPr>
          <p:cNvSpPr/>
          <p:nvPr/>
        </p:nvSpPr>
        <p:spPr>
          <a:xfrm>
            <a:off x="10588171" y="3130505"/>
            <a:ext cx="609600" cy="74723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5290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B732-8E60-15A9-90BB-5C62F0620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el 1">
            <a:extLst>
              <a:ext uri="{FF2B5EF4-FFF2-40B4-BE49-F238E27FC236}">
                <a16:creationId xmlns:a16="http://schemas.microsoft.com/office/drawing/2014/main" id="{982099A8-8F51-7C8B-2F5E-90A593862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245382"/>
            <a:ext cx="10515600" cy="567115"/>
          </a:xfrm>
        </p:spPr>
        <p:txBody>
          <a:bodyPr>
            <a:normAutofit/>
          </a:bodyPr>
          <a:lstStyle/>
          <a:p>
            <a:r>
              <a:rPr lang="nl-NL" sz="3200">
                <a:latin typeface="Calibri"/>
                <a:cs typeface="Calibri"/>
              </a:rPr>
              <a:t>Tijdlijn: tijdelijke inzet voor statushouders</a:t>
            </a:r>
            <a:endParaRPr lang="nl-NL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6E6A0336-C258-9190-3504-151C872AE23F}"/>
              </a:ext>
            </a:extLst>
          </p:cNvPr>
          <p:cNvGraphicFramePr>
            <a:graphicFrameLocks noGrp="1"/>
          </p:cNvGraphicFramePr>
          <p:nvPr/>
        </p:nvGraphicFramePr>
        <p:xfrm>
          <a:off x="1097092" y="3142654"/>
          <a:ext cx="9506854" cy="70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061">
                  <a:extLst>
                    <a:ext uri="{9D8B030D-6E8A-4147-A177-3AD203B41FA5}">
                      <a16:colId xmlns:a16="http://schemas.microsoft.com/office/drawing/2014/main" val="1031591383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568691360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963509582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76910261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2293278889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8881253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128106796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549316963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22447880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118388190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2009134355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1643366486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655316494"/>
                    </a:ext>
                  </a:extLst>
                </a:gridCol>
                <a:gridCol w="679061">
                  <a:extLst>
                    <a:ext uri="{9D8B030D-6E8A-4147-A177-3AD203B41FA5}">
                      <a16:colId xmlns:a16="http://schemas.microsoft.com/office/drawing/2014/main" val="3251348250"/>
                    </a:ext>
                  </a:extLst>
                </a:gridCol>
              </a:tblGrid>
              <a:tr h="679806">
                <a:tc>
                  <a:txBody>
                    <a:bodyPr/>
                    <a:lstStyle/>
                    <a:p>
                      <a:r>
                        <a:rPr lang="nl-NL"/>
                        <a:t> Okt ‘25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Dec ‘25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Feb ‘26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Apr ‘26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Jun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‘26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Aug ‘26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Okt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Dec ‘26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Feb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Apr ‘27</a:t>
                      </a:r>
                    </a:p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Jun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Aug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Okt ‘27</a:t>
                      </a:r>
                    </a:p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/>
                        <a:t>Dec ‘27</a:t>
                      </a:r>
                    </a:p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59993"/>
                  </a:ext>
                </a:extLst>
              </a:tr>
            </a:tbl>
          </a:graphicData>
        </a:graphic>
      </p:graphicFrame>
      <p:sp>
        <p:nvSpPr>
          <p:cNvPr id="14" name="Rechthoek 13">
            <a:extLst>
              <a:ext uri="{FF2B5EF4-FFF2-40B4-BE49-F238E27FC236}">
                <a16:creationId xmlns:a16="http://schemas.microsoft.com/office/drawing/2014/main" id="{AF0D266B-1B9C-35BC-A986-B5E6A996FBCF}"/>
              </a:ext>
            </a:extLst>
          </p:cNvPr>
          <p:cNvSpPr/>
          <p:nvPr/>
        </p:nvSpPr>
        <p:spPr>
          <a:xfrm>
            <a:off x="3346471" y="1690386"/>
            <a:ext cx="3427409" cy="294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 dirty="0">
                <a:solidFill>
                  <a:srgbClr val="000000"/>
                </a:solidFill>
              </a:rPr>
              <a:t>Start ingebruikname </a:t>
            </a:r>
            <a:endParaRPr lang="nl-NL" sz="1600" dirty="0">
              <a:solidFill>
                <a:srgbClr val="000000"/>
              </a:solidFill>
              <a:cs typeface="Calibri"/>
            </a:endParaRPr>
          </a:p>
          <a:p>
            <a:pPr algn="ctr"/>
            <a:r>
              <a:rPr lang="nl-NL" sz="1600" dirty="0">
                <a:solidFill>
                  <a:srgbClr val="000000"/>
                </a:solidFill>
              </a:rPr>
              <a:t>nieuwe statushouders</a:t>
            </a:r>
            <a:endParaRPr lang="nl-NL" sz="16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9C3358BB-ACB0-8021-A71A-2E3BEAF8897A}"/>
              </a:ext>
            </a:extLst>
          </p:cNvPr>
          <p:cNvSpPr/>
          <p:nvPr/>
        </p:nvSpPr>
        <p:spPr>
          <a:xfrm>
            <a:off x="747485" y="4460025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400">
              <a:solidFill>
                <a:srgbClr val="0070C0"/>
              </a:solidFill>
              <a:cs typeface="Calibri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984A334C-2BA1-2628-D61A-DD77C5D7C425}"/>
              </a:ext>
            </a:extLst>
          </p:cNvPr>
          <p:cNvSpPr/>
          <p:nvPr/>
        </p:nvSpPr>
        <p:spPr>
          <a:xfrm>
            <a:off x="5720548" y="2053187"/>
            <a:ext cx="2463661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accent2">
                    <a:lumMod val="75000"/>
                  </a:schemeClr>
                </a:solidFill>
              </a:rPr>
              <a:t>Bindend advies Gemeenteraad vergunning</a:t>
            </a:r>
          </a:p>
        </p:txBody>
      </p: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AF0F7603-0453-118B-058B-206F41F714E3}"/>
              </a:ext>
            </a:extLst>
          </p:cNvPr>
          <p:cNvCxnSpPr>
            <a:cxnSpLocks/>
          </p:cNvCxnSpPr>
          <p:nvPr/>
        </p:nvCxnSpPr>
        <p:spPr>
          <a:xfrm>
            <a:off x="6979473" y="2578395"/>
            <a:ext cx="0" cy="47258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hoek 67">
            <a:extLst>
              <a:ext uri="{FF2B5EF4-FFF2-40B4-BE49-F238E27FC236}">
                <a16:creationId xmlns:a16="http://schemas.microsoft.com/office/drawing/2014/main" id="{068FE1BF-19B8-3403-3800-CD72B813B54C}"/>
              </a:ext>
            </a:extLst>
          </p:cNvPr>
          <p:cNvSpPr/>
          <p:nvPr/>
        </p:nvSpPr>
        <p:spPr>
          <a:xfrm>
            <a:off x="9615714" y="4484796"/>
            <a:ext cx="1582057" cy="275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sz="1400">
              <a:solidFill>
                <a:srgbClr val="0070C0"/>
              </a:solidFill>
              <a:cs typeface="Calibri"/>
            </a:endParaRPr>
          </a:p>
        </p:txBody>
      </p:sp>
      <p:sp>
        <p:nvSpPr>
          <p:cNvPr id="71" name="Rechthoek 70">
            <a:extLst>
              <a:ext uri="{FF2B5EF4-FFF2-40B4-BE49-F238E27FC236}">
                <a16:creationId xmlns:a16="http://schemas.microsoft.com/office/drawing/2014/main" id="{A304C914-873F-E7C6-DBB8-EA2FE21CFEF5}"/>
              </a:ext>
            </a:extLst>
          </p:cNvPr>
          <p:cNvSpPr/>
          <p:nvPr/>
        </p:nvSpPr>
        <p:spPr>
          <a:xfrm>
            <a:off x="5907886" y="4228684"/>
            <a:ext cx="243345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 dirty="0">
                <a:solidFill>
                  <a:schemeClr val="accent2">
                    <a:lumMod val="75000"/>
                  </a:schemeClr>
                </a:solidFill>
              </a:rPr>
              <a:t>Eind maart: Huidige vergunning verloopt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2B74105-23C0-39B7-6A14-1E78B3267E92}"/>
              </a:ext>
            </a:extLst>
          </p:cNvPr>
          <p:cNvSpPr/>
          <p:nvPr/>
        </p:nvSpPr>
        <p:spPr>
          <a:xfrm>
            <a:off x="7594992" y="1534210"/>
            <a:ext cx="3008954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accent2">
                    <a:lumMod val="75000"/>
                  </a:schemeClr>
                </a:solidFill>
              </a:rPr>
              <a:t>Bezwaar- en beroepsprocedures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BA49BEF-6428-A307-077B-3C5E2B516C3F}"/>
              </a:ext>
            </a:extLst>
          </p:cNvPr>
          <p:cNvSpPr/>
          <p:nvPr/>
        </p:nvSpPr>
        <p:spPr>
          <a:xfrm>
            <a:off x="10606139" y="3142654"/>
            <a:ext cx="593825" cy="6790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350" b="1"/>
              <a:t>Feb</a:t>
            </a:r>
          </a:p>
          <a:p>
            <a:r>
              <a:rPr lang="nl-NL" sz="1350" b="1"/>
              <a:t>’28</a:t>
            </a:r>
          </a:p>
          <a:p>
            <a:pPr algn="ctr"/>
            <a:endParaRPr lang="nl-NL" sz="135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867BEC6-DDD7-2929-D568-4614F9A486BF}"/>
              </a:ext>
            </a:extLst>
          </p:cNvPr>
          <p:cNvSpPr/>
          <p:nvPr/>
        </p:nvSpPr>
        <p:spPr>
          <a:xfrm>
            <a:off x="4086857" y="5470384"/>
            <a:ext cx="314637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 dirty="0">
                <a:solidFill>
                  <a:schemeClr val="accent2">
                    <a:lumMod val="75000"/>
                  </a:schemeClr>
                </a:solidFill>
              </a:rPr>
              <a:t>Aanvraag omgevingsvergunning </a:t>
            </a:r>
          </a:p>
          <a:p>
            <a:pPr algn="ctr"/>
            <a:r>
              <a:rPr lang="nl-NL" sz="1600" dirty="0">
                <a:solidFill>
                  <a:schemeClr val="accent2">
                    <a:lumMod val="75000"/>
                  </a:schemeClr>
                </a:solidFill>
              </a:rPr>
              <a:t>door COA</a:t>
            </a:r>
            <a:endParaRPr lang="nl-NL" sz="1600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99C0F336-FEE1-8A3C-5570-1B0FAA0A4DAF}"/>
              </a:ext>
            </a:extLst>
          </p:cNvPr>
          <p:cNvCxnSpPr>
            <a:cxnSpLocks/>
          </p:cNvCxnSpPr>
          <p:nvPr/>
        </p:nvCxnSpPr>
        <p:spPr>
          <a:xfrm>
            <a:off x="5166150" y="2046002"/>
            <a:ext cx="0" cy="1004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4A531750-7EF8-B346-B7FE-7EE968183668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5660043" y="3924329"/>
            <a:ext cx="0" cy="154605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65C4C975-985B-A3B0-F8BB-AE92A199245F}"/>
              </a:ext>
            </a:extLst>
          </p:cNvPr>
          <p:cNvCxnSpPr>
            <a:cxnSpLocks/>
            <a:stCxn id="71" idx="0"/>
          </p:cNvCxnSpPr>
          <p:nvPr/>
        </p:nvCxnSpPr>
        <p:spPr>
          <a:xfrm flipV="1">
            <a:off x="7124614" y="3924329"/>
            <a:ext cx="0" cy="30435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A39C5F3D-D644-9B87-0BDC-0DC85D1219D7}"/>
              </a:ext>
            </a:extLst>
          </p:cNvPr>
          <p:cNvCxnSpPr>
            <a:cxnSpLocks/>
          </p:cNvCxnSpPr>
          <p:nvPr/>
        </p:nvCxnSpPr>
        <p:spPr>
          <a:xfrm>
            <a:off x="3066384" y="2729508"/>
            <a:ext cx="0" cy="446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9B211DA0-A080-B957-7FEA-41981104EC13}"/>
              </a:ext>
            </a:extLst>
          </p:cNvPr>
          <p:cNvSpPr txBox="1"/>
          <p:nvPr/>
        </p:nvSpPr>
        <p:spPr>
          <a:xfrm>
            <a:off x="1036597" y="2195638"/>
            <a:ext cx="40583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1600">
                <a:solidFill>
                  <a:srgbClr val="000000"/>
                </a:solidFill>
              </a:rPr>
              <a:t>Voorjaar: Start verhuizing Oekraïense vluchtelingen</a:t>
            </a:r>
            <a:endParaRPr lang="nl-NL" sz="16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B054B89F-E1BF-76EA-6F90-C0D8BD9786F5}"/>
              </a:ext>
            </a:extLst>
          </p:cNvPr>
          <p:cNvCxnSpPr>
            <a:cxnSpLocks/>
          </p:cNvCxnSpPr>
          <p:nvPr/>
        </p:nvCxnSpPr>
        <p:spPr>
          <a:xfrm flipV="1">
            <a:off x="3823335" y="3851314"/>
            <a:ext cx="0" cy="395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E005F410-DC5E-72B9-FC7F-539A0C6BA85E}"/>
              </a:ext>
            </a:extLst>
          </p:cNvPr>
          <p:cNvSpPr txBox="1"/>
          <p:nvPr/>
        </p:nvSpPr>
        <p:spPr>
          <a:xfrm>
            <a:off x="2288253" y="4213555"/>
            <a:ext cx="307016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600">
                <a:solidFill>
                  <a:srgbClr val="000000"/>
                </a:solidFill>
              </a:rPr>
              <a:t>Vertraging vergunningsaanvraag &amp; optie inzet opvang statushouders</a:t>
            </a:r>
            <a:endParaRPr lang="nl-NL" sz="1600">
              <a:solidFill>
                <a:srgbClr val="000000"/>
              </a:solidFill>
              <a:cs typeface="Calibri"/>
            </a:endParaRPr>
          </a:p>
        </p:txBody>
      </p: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050D2AAE-4FB8-E098-7B2F-54DD412CCCB7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4846320" y="3851314"/>
            <a:ext cx="20397" cy="96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vak 23">
            <a:extLst>
              <a:ext uri="{FF2B5EF4-FFF2-40B4-BE49-F238E27FC236}">
                <a16:creationId xmlns:a16="http://schemas.microsoft.com/office/drawing/2014/main" id="{9FDEB8FB-9E74-DF8E-B238-4013FD493E57}"/>
              </a:ext>
            </a:extLst>
          </p:cNvPr>
          <p:cNvSpPr txBox="1"/>
          <p:nvPr/>
        </p:nvSpPr>
        <p:spPr>
          <a:xfrm>
            <a:off x="3212888" y="4815330"/>
            <a:ext cx="330765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1600">
                <a:solidFill>
                  <a:srgbClr val="000000"/>
                </a:solidFill>
              </a:rPr>
              <a:t>Eind aug en begin sept: Verzoek COA &amp; besluit bestuur</a:t>
            </a:r>
            <a:endParaRPr lang="nl-NL" sz="1600">
              <a:solidFill>
                <a:srgbClr val="000000"/>
              </a:solidFill>
              <a:cs typeface="Calibri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7D5D4AB6-95E4-819C-2136-87500E61FD06}"/>
              </a:ext>
            </a:extLst>
          </p:cNvPr>
          <p:cNvSpPr txBox="1"/>
          <p:nvPr/>
        </p:nvSpPr>
        <p:spPr>
          <a:xfrm>
            <a:off x="5223045" y="2632734"/>
            <a:ext cx="180280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600">
                <a:solidFill>
                  <a:srgbClr val="000000"/>
                </a:solidFill>
              </a:rPr>
              <a:t>Volledig in gebruik</a:t>
            </a:r>
            <a:endParaRPr lang="nl-NL" sz="1600">
              <a:solidFill>
                <a:srgbClr val="000000"/>
              </a:solidFill>
              <a:cs typeface="Calibri"/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AB3CD8EC-7A3E-FE14-B12F-A1C6509924B8}"/>
              </a:ext>
            </a:extLst>
          </p:cNvPr>
          <p:cNvSpPr txBox="1"/>
          <p:nvPr/>
        </p:nvSpPr>
        <p:spPr>
          <a:xfrm>
            <a:off x="9432870" y="2272284"/>
            <a:ext cx="248716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600">
                <a:solidFill>
                  <a:srgbClr val="000000"/>
                </a:solidFill>
              </a:rPr>
              <a:t>Verhuizing statushouders/ start verbouwing tot AZC</a:t>
            </a:r>
            <a:endParaRPr lang="nl-NL" sz="1600">
              <a:solidFill>
                <a:srgbClr val="000000"/>
              </a:solidFill>
              <a:cs typeface="Calibri"/>
            </a:endParaRPr>
          </a:p>
        </p:txBody>
      </p:sp>
      <p:sp>
        <p:nvSpPr>
          <p:cNvPr id="52" name="Linkeraccolade 51">
            <a:extLst>
              <a:ext uri="{FF2B5EF4-FFF2-40B4-BE49-F238E27FC236}">
                <a16:creationId xmlns:a16="http://schemas.microsoft.com/office/drawing/2014/main" id="{72BAC6FA-7BBD-B020-B609-8F9B3593CFF6}"/>
              </a:ext>
            </a:extLst>
          </p:cNvPr>
          <p:cNvSpPr/>
          <p:nvPr/>
        </p:nvSpPr>
        <p:spPr>
          <a:xfrm rot="5400000">
            <a:off x="5860685" y="2793094"/>
            <a:ext cx="264314" cy="4028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Linkeraccolade 52">
            <a:extLst>
              <a:ext uri="{FF2B5EF4-FFF2-40B4-BE49-F238E27FC236}">
                <a16:creationId xmlns:a16="http://schemas.microsoft.com/office/drawing/2014/main" id="{2219911C-B5C7-DAAE-1349-89FB6951475A}"/>
              </a:ext>
            </a:extLst>
          </p:cNvPr>
          <p:cNvSpPr/>
          <p:nvPr/>
        </p:nvSpPr>
        <p:spPr>
          <a:xfrm rot="5400000">
            <a:off x="10501654" y="2480915"/>
            <a:ext cx="349598" cy="957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860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1" grpId="0"/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E5CA3-0C68-F766-4A04-B19051963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C66014DB-6A93-844A-422A-E0F329A2D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6520" y="1078659"/>
            <a:ext cx="5814994" cy="5003730"/>
          </a:xfrm>
        </p:spPr>
        <p:txBody>
          <a:bodyPr vert="horz" lIns="121920" tIns="60960" rIns="121920" bIns="60960" rtlCol="0" anchor="t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>
              <a:ea typeface="Calibri"/>
              <a:cs typeface="Calibri"/>
            </a:endParaRPr>
          </a:p>
          <a:p>
            <a:pPr lvl="0"/>
            <a:r>
              <a:rPr lang="nl-NL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80.000 bewoners in opvanglocaties COA, waarvan 16.750 mensen met een verblijfsvergunning (statushouders) </a:t>
            </a:r>
          </a:p>
          <a:p>
            <a:pPr lvl="0"/>
            <a:endParaRPr lang="nl-NL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nl-NL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Oorzaken: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Woningtekort: mensen met een verblijfsvergunning moeten eigenlijk binnen 3 maanden woonruimte bij gemeenten krijgen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Asielprocedures duren lang (IND)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Spreidingswet levert nog onvoldoende opvangplekken op</a:t>
            </a:r>
            <a:endParaRPr lang="nl-NL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 sz="2400" dirty="0">
              <a:solidFill>
                <a:srgbClr val="000000"/>
              </a:solidFill>
              <a:ea typeface="+mn-lt"/>
              <a:cs typeface="+mn-lt"/>
            </a:endParaRPr>
          </a:p>
          <a:p>
            <a:br>
              <a:rPr lang="nl-NL" sz="1900" dirty="0">
                <a:ea typeface="+mn-lt"/>
                <a:cs typeface="+mn-lt"/>
              </a:rPr>
            </a:br>
            <a:br>
              <a:rPr lang="nl-NL" sz="1900" dirty="0">
                <a:ea typeface="+mn-lt"/>
                <a:cs typeface="+mn-lt"/>
              </a:rPr>
            </a:br>
            <a:endParaRPr lang="nl-NL" sz="19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 dirty="0">
              <a:ea typeface="Calibri"/>
              <a:cs typeface="Calibri"/>
            </a:endParaRPr>
          </a:p>
          <a:p>
            <a:endParaRPr lang="nl-NL" sz="2400" dirty="0">
              <a:solidFill>
                <a:srgbClr val="173348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dirty="0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 dirty="0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 dirty="0"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244897-7129-4477-C43A-5457846A1FE8}"/>
              </a:ext>
            </a:extLst>
          </p:cNvPr>
          <p:cNvSpPr txBox="1">
            <a:spLocks/>
          </p:cNvSpPr>
          <p:nvPr/>
        </p:nvSpPr>
        <p:spPr>
          <a:xfrm>
            <a:off x="491793" y="387198"/>
            <a:ext cx="10529454" cy="470134"/>
          </a:xfrm>
          <a:prstGeom prst="rect">
            <a:avLst/>
          </a:prstGeom>
        </p:spPr>
        <p:txBody>
          <a:bodyPr vert="horz" lIns="121920" tIns="60960" rIns="121920" bIns="0" rtlCol="0" anchor="b" anchorCtr="0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Opvangcapaciteit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COA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onder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druk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173348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pic>
        <p:nvPicPr>
          <p:cNvPr id="2" name="Tijdelijke aanduiding voor afbeelding 7">
            <a:extLst>
              <a:ext uri="{FF2B5EF4-FFF2-40B4-BE49-F238E27FC236}">
                <a16:creationId xmlns:a16="http://schemas.microsoft.com/office/drawing/2014/main" id="{3E945D73-A4FD-C3AA-B710-C113F7253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3" r="19023"/>
          <a:stretch>
            <a:fillRect/>
          </a:stretch>
        </p:blipFill>
        <p:spPr>
          <a:xfrm>
            <a:off x="228600" y="1078659"/>
            <a:ext cx="5181600" cy="5003730"/>
          </a:xfrm>
          <a:custGeom>
            <a:avLst/>
            <a:gdLst>
              <a:gd name="connsiteX0" fmla="*/ 0 w 6120000"/>
              <a:gd name="connsiteY0" fmla="*/ 0 h 6333894"/>
              <a:gd name="connsiteX1" fmla="*/ 6120000 w 6120000"/>
              <a:gd name="connsiteY1" fmla="*/ 0 h 6333894"/>
              <a:gd name="connsiteX2" fmla="*/ 6120000 w 6120000"/>
              <a:gd name="connsiteY2" fmla="*/ 6333894 h 6333894"/>
              <a:gd name="connsiteX3" fmla="*/ 0 w 6120000"/>
              <a:gd name="connsiteY3" fmla="*/ 6333894 h 633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000" h="6333894">
                <a:moveTo>
                  <a:pt x="0" y="0"/>
                </a:moveTo>
                <a:lnTo>
                  <a:pt x="6120000" y="0"/>
                </a:lnTo>
                <a:lnTo>
                  <a:pt x="6120000" y="6333894"/>
                </a:lnTo>
                <a:lnTo>
                  <a:pt x="0" y="633389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494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D77CE-1D0C-44D4-088A-BB277A931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229157F0-5D77-55E6-D835-FF04C7AAE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93" y="1078659"/>
            <a:ext cx="10527854" cy="5003730"/>
          </a:xfrm>
        </p:spPr>
        <p:txBody>
          <a:bodyPr vert="horz" lIns="121920" tIns="60960" rIns="121920" bIns="60960" rtlCol="0" anchor="t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 </a:t>
            </a:r>
          </a:p>
          <a:p>
            <a:pPr lvl="0"/>
            <a:r>
              <a:rPr lang="nl-NL" b="1" dirty="0">
                <a:latin typeface="Aptos" panose="020B0004020202020204" pitchFamily="34" charset="0"/>
              </a:rPr>
              <a:t>Tijdelijke opvang statushouders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</a:rPr>
              <a:t>116 mensen met een verblijfsvergunning (inclusief nareizende gezinsleden)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</a:rPr>
              <a:t>Gezinnen met kinderen en alleenreizende volwassenen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</a:rPr>
              <a:t>Deels koppeling </a:t>
            </a:r>
            <a:r>
              <a:rPr lang="nl-NL" dirty="0">
                <a:latin typeface="Aptos" panose="020B0004020202020204" pitchFamily="34" charset="0"/>
              </a:rPr>
              <a:t>aan gemeente Tilburg of regio Hart van Brabant voor woonruimte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</a:rPr>
              <a:t>Max 116, als opvangplekken vrijkomen omdat mensen woonruimte krijgen, komen er andere statushouders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nl-NL" dirty="0">
              <a:latin typeface="Aptos" panose="020B0004020202020204" pitchFamily="34" charset="0"/>
            </a:endParaRPr>
          </a:p>
          <a:p>
            <a:pPr lvl="0"/>
            <a:r>
              <a:rPr lang="nl-NL" b="1" dirty="0">
                <a:latin typeface="Aptos" panose="020B0004020202020204" pitchFamily="34" charset="0"/>
              </a:rPr>
              <a:t>Verhuizing naar </a:t>
            </a:r>
            <a:r>
              <a:rPr lang="nl-NL" b="1" dirty="0" err="1">
                <a:latin typeface="Aptos" panose="020B0004020202020204" pitchFamily="34" charset="0"/>
              </a:rPr>
              <a:t>Gershwinstraat</a:t>
            </a:r>
            <a:r>
              <a:rPr lang="nl-NL" b="1" dirty="0">
                <a:latin typeface="Aptos" panose="020B0004020202020204" pitchFamily="34" charset="0"/>
              </a:rPr>
              <a:t> en start verbouwing Spoorlaan 446 - 448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</a:rPr>
              <a:t>Bewoners Spoorlaan verhuizen naar tijdelijke opvanglocatie </a:t>
            </a:r>
            <a:r>
              <a:rPr lang="nl-NL" dirty="0" err="1">
                <a:latin typeface="Aptos" panose="020B0004020202020204" pitchFamily="34" charset="0"/>
              </a:rPr>
              <a:t>Gershwinstraat</a:t>
            </a:r>
            <a:r>
              <a:rPr lang="nl-NL" dirty="0">
                <a:latin typeface="Aptos" panose="020B0004020202020204" pitchFamily="34" charset="0"/>
              </a:rPr>
              <a:t> als deze gereed 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</a:rPr>
              <a:t>Op dat moment start verbouwing Spoorlaan naar langdurige opvanglocatie (AZC) voor 175 bewoners: asielzoekers en statushouders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ptos" panose="020B0004020202020204" pitchFamily="34" charset="0"/>
              </a:rPr>
              <a:t>Naar verwachting Q1</a:t>
            </a:r>
            <a:r>
              <a:rPr lang="nl-NL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nl-NL" dirty="0">
                <a:latin typeface="Aptos" panose="020B0004020202020204" pitchFamily="34" charset="0"/>
              </a:rPr>
              <a:t>2028</a:t>
            </a:r>
          </a:p>
          <a:p>
            <a:br>
              <a:rPr lang="nl-NL" sz="2400" dirty="0">
                <a:latin typeface="Aptos" panose="020B0004020202020204" pitchFamily="34" charset="0"/>
                <a:ea typeface="+mn-lt"/>
                <a:cs typeface="+mn-lt"/>
              </a:rPr>
            </a:br>
            <a:br>
              <a:rPr lang="nl-NL" sz="1900" dirty="0">
                <a:ea typeface="+mn-lt"/>
                <a:cs typeface="+mn-lt"/>
              </a:rPr>
            </a:br>
            <a:endParaRPr lang="nl-NL" sz="19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 dirty="0">
              <a:ea typeface="Calibri"/>
              <a:cs typeface="Calibri"/>
            </a:endParaRPr>
          </a:p>
          <a:p>
            <a:endParaRPr lang="nl-NL" sz="2400" dirty="0">
              <a:solidFill>
                <a:srgbClr val="173348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 dirty="0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dirty="0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 dirty="0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 dirty="0"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48877CF-3617-64DA-EF42-A7280D0B4F07}"/>
              </a:ext>
            </a:extLst>
          </p:cNvPr>
          <p:cNvSpPr txBox="1">
            <a:spLocks/>
          </p:cNvSpPr>
          <p:nvPr/>
        </p:nvSpPr>
        <p:spPr>
          <a:xfrm>
            <a:off x="497243" y="220725"/>
            <a:ext cx="10529454" cy="470134"/>
          </a:xfrm>
          <a:prstGeom prst="rect">
            <a:avLst/>
          </a:prstGeom>
        </p:spPr>
        <p:txBody>
          <a:bodyPr vert="horz" lIns="121920" tIns="60960" rIns="121920" bIns="0" rtlCol="0" anchor="b" anchorCtr="0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Tijdelijke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opvang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statushouders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Spoorlaan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173348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9315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94E91-C70D-4A8F-8CB3-1815321B2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4099AAD3-C892-FB52-18C2-A8648FFFB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243" y="1089545"/>
            <a:ext cx="10527854" cy="5003730"/>
          </a:xfrm>
        </p:spPr>
        <p:txBody>
          <a:bodyPr vert="horz" lIns="121920" tIns="60960" rIns="121920" bIns="60960" rtlCol="0" anchor="t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>
                <a:latin typeface="Aptos" panose="020B0004020202020204" pitchFamily="34" charset="0"/>
              </a:rPr>
              <a:t> Begeleiding &amp; participatie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COA stimuleert bewoners om te gaan werken (</a:t>
            </a:r>
            <a:r>
              <a:rPr lang="nl-NL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Meedoenbalie</a:t>
            </a:r>
            <a:r>
              <a:rPr lang="nl-NL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betaald werk,  vrijwilligerswerk en</a:t>
            </a:r>
            <a:r>
              <a:rPr lang="nl-NL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/of </a:t>
            </a:r>
            <a:r>
              <a:rPr lang="nl-NL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zelfwerkzaamheid op locatie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V</a:t>
            </a:r>
            <a:r>
              <a:rPr lang="nl-NL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oorinburgering:  groepsvoorlichting en -training, individuele gesprekken en Nederlandse les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ea typeface="+mn-lt"/>
                <a:cs typeface="+mn-lt"/>
              </a:rPr>
              <a:t>COA stimuleert contact met omwonenden, welzijn, sportverenigingen, kerk/moskee, lokale ondernemers etc. Doel is om bewoners zo veel mogelijk mee te kunnen laten doen in de maatschappij.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ea typeface="+mn-lt"/>
                <a:cs typeface="+mn-lt"/>
              </a:rPr>
              <a:t>Activiteiten voor alle bewoners op de locatie (dagbesteding), bewonersraad</a:t>
            </a:r>
          </a:p>
          <a:p>
            <a:endParaRPr lang="nl-NL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 sz="2400">
              <a:solidFill>
                <a:srgbClr val="173348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F521F13-18BA-3A01-3EC8-A4D3D9AF52A7}"/>
              </a:ext>
            </a:extLst>
          </p:cNvPr>
          <p:cNvSpPr txBox="1">
            <a:spLocks/>
          </p:cNvSpPr>
          <p:nvPr/>
        </p:nvSpPr>
        <p:spPr>
          <a:xfrm>
            <a:off x="497243" y="220725"/>
            <a:ext cx="10529454" cy="470134"/>
          </a:xfrm>
          <a:prstGeom prst="rect">
            <a:avLst/>
          </a:prstGeom>
        </p:spPr>
        <p:txBody>
          <a:bodyPr vert="horz" lIns="121920" tIns="60960" rIns="121920" bIns="0" rtlCol="0" anchor="b" anchorCtr="0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Opvang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en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begeleiding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statushouders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(1)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173348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pic>
        <p:nvPicPr>
          <p:cNvPr id="2" name="Tijdelijke aanduiding voor inhoud 5" descr="Afbeelding met kleding, overdekt, persoon, meubels&#10;&#10;Door AI gegenereerde inhoud is mogelijk onjuist.">
            <a:extLst>
              <a:ext uri="{FF2B5EF4-FFF2-40B4-BE49-F238E27FC236}">
                <a16:creationId xmlns:a16="http://schemas.microsoft.com/office/drawing/2014/main" id="{07EE2D6D-8CBF-B2A3-4B0D-70CFF95FC9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6" b="26553"/>
          <a:stretch>
            <a:fillRect/>
          </a:stretch>
        </p:blipFill>
        <p:spPr>
          <a:xfrm>
            <a:off x="2284138" y="3641452"/>
            <a:ext cx="7623723" cy="24518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3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8243-5455-42FC-656D-12962B284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5F048AFB-83BD-5E77-11E8-74EE090B2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243" y="1089545"/>
            <a:ext cx="10527854" cy="5003730"/>
          </a:xfrm>
        </p:spPr>
        <p:txBody>
          <a:bodyPr vert="horz" lIns="121920" tIns="60960" rIns="121920" bIns="60960" rtlCol="0" anchor="t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>
                <a:latin typeface="Aptos" panose="020B0004020202020204" pitchFamily="34" charset="0"/>
              </a:rPr>
              <a:t> </a:t>
            </a:r>
          </a:p>
          <a:p>
            <a:pPr lvl="0"/>
            <a:r>
              <a:rPr lang="nl-NL" b="1">
                <a:latin typeface="Aptos" panose="020B0004020202020204" pitchFamily="34" charset="0"/>
                <a:ea typeface="+mn-lt"/>
                <a:cs typeface="+mn-lt"/>
              </a:rPr>
              <a:t>Veiligheid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cs typeface="Times New Roman" panose="02020603050405020304" pitchFamily="18" charset="0"/>
              </a:rPr>
              <a:t>Locatie 24/7 telefonisch bereikbaar voor vragen, signalen en klachten.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cs typeface="Times New Roman" panose="02020603050405020304" pitchFamily="18" charset="0"/>
              </a:rPr>
              <a:t>Medewerkers COA aanwezig tussen 08:00 en 22:00, in het weekend tussen 08:00 en 17:00.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cs typeface="Times New Roman" panose="02020603050405020304" pitchFamily="18" charset="0"/>
              </a:rPr>
              <a:t>Als er geen medewerkers zijn, dan minstens 3 beveiligers.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cs typeface="Times New Roman" panose="02020603050405020304" pitchFamily="18" charset="0"/>
              </a:rPr>
              <a:t>Huisregels en maatregelenbeleid. Bij stafbare feiten aangifte bij de politie.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cs typeface="Times New Roman" panose="02020603050405020304" pitchFamily="18" charset="0"/>
              </a:rPr>
              <a:t>COA organiseert omwonendenoverleg met gemeente, wijkagent, BOA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cs typeface="Times New Roman" panose="02020603050405020304" pitchFamily="18" charset="0"/>
              </a:rPr>
              <a:t>Medewerkers opgeleid in de-escalerend werken, herkennen van signalen mensenhandel/smokkel en eerwraak. Speciale aandacht voor bewoners uit de doelgroep LHBTIQ+.</a:t>
            </a:r>
          </a:p>
          <a:p>
            <a:endParaRPr lang="nl-NL" b="1">
              <a:latin typeface="Aptos" panose="020B0004020202020204" pitchFamily="34" charset="0"/>
            </a:endParaRPr>
          </a:p>
          <a:p>
            <a:r>
              <a:rPr lang="nl-NL" b="1">
                <a:latin typeface="Aptos" panose="020B0004020202020204" pitchFamily="34" charset="0"/>
              </a:rPr>
              <a:t>Zorg &amp; onderwijs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ea typeface="+mn-lt"/>
                <a:cs typeface="+mn-lt"/>
              </a:rPr>
              <a:t>Huisartsenzorg (inclusief POH –GGZ) op locatie door het GZA (Gezondheidszorg asielzoekers)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ea typeface="+mn-lt"/>
                <a:cs typeface="+mn-lt"/>
              </a:rPr>
              <a:t>Kinderen onder de 18 jaar zijn leerplichtig.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>
                <a:latin typeface="Aptos" panose="020B0004020202020204" pitchFamily="34" charset="0"/>
                <a:ea typeface="+mn-lt"/>
                <a:cs typeface="+mn-lt"/>
              </a:rPr>
              <a:t>De gemeente Tilburg is verantwoordelijk om onderwijs te organiseren. </a:t>
            </a:r>
          </a:p>
          <a:p>
            <a:endParaRPr lang="nl-NL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 sz="2400">
              <a:solidFill>
                <a:srgbClr val="173348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2A6BC3-60DC-C17C-18CC-4E28EE83D8AA}"/>
              </a:ext>
            </a:extLst>
          </p:cNvPr>
          <p:cNvSpPr txBox="1">
            <a:spLocks/>
          </p:cNvSpPr>
          <p:nvPr/>
        </p:nvSpPr>
        <p:spPr>
          <a:xfrm>
            <a:off x="497243" y="220725"/>
            <a:ext cx="10529454" cy="470134"/>
          </a:xfrm>
          <a:prstGeom prst="rect">
            <a:avLst/>
          </a:prstGeom>
        </p:spPr>
        <p:txBody>
          <a:bodyPr vert="horz" lIns="121920" tIns="60960" rIns="121920" bIns="0" rtlCol="0" anchor="b" anchorCtr="0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Opvang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en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begeleiding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3200" b="1" err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statushouders</a:t>
            </a:r>
            <a:r>
              <a:rPr lang="en-US" sz="3200" b="1">
                <a:solidFill>
                  <a:srgbClr val="173348"/>
                </a:solidFill>
                <a:latin typeface="Calibri"/>
                <a:ea typeface="Calibri"/>
                <a:cs typeface="Arial"/>
              </a:rPr>
              <a:t> (2)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173348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166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8632B-1EF9-E45E-D254-062ACF7C3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217BD536-8F90-B5A5-CB06-DD7D51032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93" y="1078659"/>
            <a:ext cx="10527854" cy="5003730"/>
          </a:xfrm>
        </p:spPr>
        <p:txBody>
          <a:bodyPr vert="horz" lIns="121920" tIns="60960" rIns="121920" bIns="60960" rtlCol="0" anchor="t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>
              <a:ea typeface="Calibri"/>
              <a:cs typeface="Calibri"/>
            </a:endParaRPr>
          </a:p>
          <a:p>
            <a:pPr algn="ctr"/>
            <a:endParaRPr lang="nl-NL" sz="2400">
              <a:ea typeface="Calibri"/>
              <a:cs typeface="Calibri"/>
            </a:endParaRPr>
          </a:p>
          <a:p>
            <a:pPr algn="ctr"/>
            <a:endParaRPr lang="nl-NL" sz="2400">
              <a:ea typeface="Calibri"/>
              <a:cs typeface="Calibri"/>
            </a:endParaRPr>
          </a:p>
          <a:p>
            <a:pPr algn="ctr"/>
            <a:endParaRPr lang="nl-NL" sz="2400">
              <a:ea typeface="Calibri"/>
              <a:cs typeface="Calibri"/>
            </a:endParaRPr>
          </a:p>
          <a:p>
            <a:pPr algn="ctr"/>
            <a:r>
              <a:rPr lang="nl-NL" sz="2400">
                <a:ea typeface="Calibri"/>
                <a:cs typeface="Calibri"/>
              </a:rPr>
              <a:t>Heeft u vragen? Ook na vanavond kunt u die altijd stellen via:</a:t>
            </a:r>
          </a:p>
          <a:p>
            <a:pPr algn="ctr"/>
            <a:r>
              <a:rPr lang="nl-NL" sz="2400">
                <a:ea typeface="Calibri"/>
                <a:cs typeface="Calibri"/>
              </a:rPr>
              <a:t> </a:t>
            </a:r>
          </a:p>
          <a:p>
            <a:pPr algn="ctr"/>
            <a:r>
              <a:rPr lang="nl-NL" sz="3600">
                <a:ea typeface="Calibri"/>
                <a:cs typeface="Calibri"/>
              </a:rPr>
              <a:t>WelkominTilburg@tilburg.nl</a:t>
            </a:r>
            <a:endParaRPr lang="nl-NL" sz="3600">
              <a:cs typeface="Calibri" panose="020F0502020204030204"/>
            </a:endParaRPr>
          </a:p>
          <a:p>
            <a:endParaRPr lang="nl-NL">
              <a:solidFill>
                <a:srgbClr val="173348"/>
              </a:solidFill>
              <a:ea typeface="+mn-lt"/>
              <a:cs typeface="+mn-lt"/>
            </a:endParaRPr>
          </a:p>
          <a:p>
            <a:endParaRPr lang="nl-NL">
              <a:solidFill>
                <a:srgbClr val="000000"/>
              </a:solidFill>
              <a:ea typeface="+mn-lt"/>
              <a:cs typeface="+mn-lt"/>
            </a:endParaRPr>
          </a:p>
          <a:p>
            <a:endParaRPr lang="nl-NL" sz="2400">
              <a:solidFill>
                <a:srgbClr val="000000"/>
              </a:solidFill>
              <a:ea typeface="+mn-lt"/>
              <a:cs typeface="+mn-lt"/>
            </a:endParaRPr>
          </a:p>
          <a:p>
            <a:br>
              <a:rPr lang="nl-NL" sz="1900">
                <a:ea typeface="+mn-lt"/>
                <a:cs typeface="+mn-lt"/>
              </a:rPr>
            </a:br>
            <a:br>
              <a:rPr lang="nl-NL" sz="1900">
                <a:ea typeface="+mn-lt"/>
                <a:cs typeface="+mn-lt"/>
              </a:rPr>
            </a:br>
            <a:endParaRPr lang="nl-NL" sz="1900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>
              <a:solidFill>
                <a:srgbClr val="000000"/>
              </a:solidFill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 sz="2400">
              <a:solidFill>
                <a:srgbClr val="173348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 sz="2000" b="1">
              <a:solidFill>
                <a:srgbClr val="002060"/>
              </a:solidFill>
              <a:ea typeface="Calibri"/>
              <a:cs typeface="Arial"/>
            </a:endParaRPr>
          </a:p>
          <a:p>
            <a:endParaRPr lang="nl-NL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>
              <a:ea typeface="Calibri"/>
              <a:cs typeface="Calibri"/>
            </a:endParaRPr>
          </a:p>
          <a:p>
            <a:pPr marL="380365" indent="-380365">
              <a:buAutoNum type="arabicPeriod"/>
            </a:pPr>
            <a:endParaRPr lang="nl-NL">
              <a:ea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EE4618-FBED-9108-D817-541CDDD2FBE6}"/>
              </a:ext>
            </a:extLst>
          </p:cNvPr>
          <p:cNvSpPr txBox="1">
            <a:spLocks/>
          </p:cNvSpPr>
          <p:nvPr/>
        </p:nvSpPr>
        <p:spPr>
          <a:xfrm>
            <a:off x="497243" y="220725"/>
            <a:ext cx="10529454" cy="470134"/>
          </a:xfrm>
          <a:prstGeom prst="rect">
            <a:avLst/>
          </a:prstGeom>
        </p:spPr>
        <p:txBody>
          <a:bodyPr vert="horz" lIns="121920" tIns="60960" rIns="121920" bIns="0" rtlCol="0" anchor="b" anchorCtr="0">
            <a:noAutofit/>
          </a:bodyPr>
          <a:lstStyle>
            <a:defPPr>
              <a:defRPr lang="nl-NL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173348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9486427"/>
      </p:ext>
    </p:extLst>
  </p:cSld>
  <p:clrMapOvr>
    <a:masterClrMapping/>
  </p:clrMapOvr>
</p:sld>
</file>

<file path=ppt/theme/theme1.xml><?xml version="1.0" encoding="utf-8"?>
<a:theme xmlns:a="http://schemas.openxmlformats.org/drawingml/2006/main" name="1_Kantoorthema">
  <a:themeElements>
    <a:clrScheme name="Aangepast 2">
      <a:dk1>
        <a:srgbClr val="173348"/>
      </a:dk1>
      <a:lt1>
        <a:srgbClr val="FFFFFF"/>
      </a:lt1>
      <a:dk2>
        <a:srgbClr val="61615E"/>
      </a:dk2>
      <a:lt2>
        <a:srgbClr val="E7E6E6"/>
      </a:lt2>
      <a:accent1>
        <a:srgbClr val="2C94E6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kyloine nov21" id="{5388F5F1-15F2-0143-B943-D7E8AD9BA295}" vid="{B0FEDF9C-0B34-B94A-9DE0-9A32B6C217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a375ff-72c7-4b65-aa84-1739c209c11f">
      <Terms xmlns="http://schemas.microsoft.com/office/infopath/2007/PartnerControls"/>
    </lcf76f155ced4ddcb4097134ff3c332f>
    <d6a0f0c0c0124d58878f9601e6ca6271 xmlns="a0cf0202-a5c5-484a-8f56-a5c31f00845a">
      <Terms xmlns="http://schemas.microsoft.com/office/infopath/2007/PartnerControls">
        <TermInfo xmlns="http://schemas.microsoft.com/office/infopath/2007/PartnerControls">
          <TermName xmlns="http://schemas.microsoft.com/office/infopath/2007/PartnerControls">PPI</TermName>
          <TermId xmlns="http://schemas.microsoft.com/office/infopath/2007/PartnerControls">5380aa0e-a8ab-4a3d-bf73-9d74f369ec86</TermId>
        </TermInfo>
      </Terms>
    </d6a0f0c0c0124d58878f9601e6ca6271>
    <TaxCatchAll xmlns="3455656b-0f67-48be-a062-90bbe7a7ad78">
      <Value>1</Value>
    </TaxCatchAll>
    <SharedWithUsers xmlns="a0cf0202-a5c5-484a-8f56-a5c31f00845a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F644C38BEB344C98E2A94A572A7809" ma:contentTypeVersion="17" ma:contentTypeDescription="Een nieuw document maken." ma:contentTypeScope="" ma:versionID="14b315f2fef05f28dae423e0c353d7ee">
  <xsd:schema xmlns:xsd="http://www.w3.org/2001/XMLSchema" xmlns:xs="http://www.w3.org/2001/XMLSchema" xmlns:p="http://schemas.microsoft.com/office/2006/metadata/properties" xmlns:ns2="a0cf0202-a5c5-484a-8f56-a5c31f00845a" xmlns:ns4="3455656b-0f67-48be-a062-90bbe7a7ad78" xmlns:ns5="46a375ff-72c7-4b65-aa84-1739c209c11f" targetNamespace="http://schemas.microsoft.com/office/2006/metadata/properties" ma:root="true" ma:fieldsID="83c20d30857d3db9f80fc9459cb7ec15" ns2:_="" ns4:_="" ns5:_="">
    <xsd:import namespace="a0cf0202-a5c5-484a-8f56-a5c31f00845a"/>
    <xsd:import namespace="3455656b-0f67-48be-a062-90bbe7a7ad78"/>
    <xsd:import namespace="46a375ff-72c7-4b65-aa84-1739c209c11f"/>
    <xsd:element name="properties">
      <xsd:complexType>
        <xsd:sequence>
          <xsd:element name="documentManagement">
            <xsd:complexType>
              <xsd:all>
                <xsd:element ref="ns2:d6a0f0c0c0124d58878f9601e6ca6271" minOccurs="0"/>
                <xsd:element ref="ns4:TaxCatchAll" minOccurs="0"/>
                <xsd:element ref="ns2:SharedWithUsers" minOccurs="0"/>
                <xsd:element ref="ns2:SharedWithDetails" minOccurs="0"/>
                <xsd:element ref="ns5:MediaServiceMetadata" minOccurs="0"/>
                <xsd:element ref="ns5:MediaServiceFastMetadata" minOccurs="0"/>
                <xsd:element ref="ns5:MediaServiceSearchProperties" minOccurs="0"/>
                <xsd:element ref="ns5:MediaServiceObjectDetectorVersions" minOccurs="0"/>
                <xsd:element ref="ns5:lcf76f155ced4ddcb4097134ff3c332f" minOccurs="0"/>
                <xsd:element ref="ns5:MediaServiceDateTaken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MediaLengthInSeconds" minOccurs="0"/>
                <xsd:element ref="ns5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f0202-a5c5-484a-8f56-a5c31f00845a" elementFormDefault="qualified">
    <xsd:import namespace="http://schemas.microsoft.com/office/2006/documentManagement/types"/>
    <xsd:import namespace="http://schemas.microsoft.com/office/infopath/2007/PartnerControls"/>
    <xsd:element name="d6a0f0c0c0124d58878f9601e6ca6271" ma:index="8" ma:taxonomy="true" ma:internalName="d6a0f0c0c0124d58878f9601e6ca6271" ma:taxonomyFieldName="Afdelingnaam" ma:displayName="Afdelings Code" ma:default="1;#PPI|5380aa0e-a8ab-4a3d-bf73-9d74f369ec86" ma:fieldId="{d6a0f0c0-c012-4d58-878f-9601e6ca6271}" ma:sspId="2da67cf7-fe4b-4a66-9a0d-a2326cc296fa" ma:termSetId="da2320e2-c0d2-4cdf-b90e-811ed6c5114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55656b-0f67-48be-a062-90bbe7a7ad7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a8f6569-6a70-4ca4-aa06-738524a20d79}" ma:internalName="TaxCatchAll" ma:showField="CatchAllData" ma:web="3455656b-0f67-48be-a062-90bbe7a7ad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a375ff-72c7-4b65-aa84-1739c209c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2da67cf7-fe4b-4a66-9a0d-a2326cc296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0B80B0-1FCE-44D4-A909-28921D7300AE}">
  <ds:schemaRefs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6a375ff-72c7-4b65-aa84-1739c209c11f"/>
    <ds:schemaRef ds:uri="3455656b-0f67-48be-a062-90bbe7a7ad78"/>
    <ds:schemaRef ds:uri="a0cf0202-a5c5-484a-8f56-a5c31f00845a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61C5D7-BB67-49A6-830B-36E7AE0ABF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86DA2B-A7C1-40AE-ADDC-69CD3A4B545C}">
  <ds:schemaRefs>
    <ds:schemaRef ds:uri="3455656b-0f67-48be-a062-90bbe7a7ad78"/>
    <ds:schemaRef ds:uri="46a375ff-72c7-4b65-aa84-1739c209c11f"/>
    <ds:schemaRef ds:uri="a0cf0202-a5c5-484a-8f56-a5c31f0084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0ce80e9c-661b-453a-b52e-c00e4f65cc34}" enabled="1" method="Standard" siteId="{bbc3bd55-2812-4652-96ae-ce7932a2e8b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713</Words>
  <Application>Microsoft Office PowerPoint</Application>
  <PresentationFormat>Breedbeeld</PresentationFormat>
  <Paragraphs>217</Paragraphs>
  <Slides>10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Trade Gothic LT Pro Cn</vt:lpstr>
      <vt:lpstr>Wingdings</vt:lpstr>
      <vt:lpstr>1_Kantoorthema</vt:lpstr>
      <vt:lpstr>Tijdelijke invulling Spoorlaan 446 - 448</vt:lpstr>
      <vt:lpstr>PowerPoint-presentatie</vt:lpstr>
      <vt:lpstr>Tijdlijn: gepresenteerd op 10 december 2025</vt:lpstr>
      <vt:lpstr>Tijdlijn: nieuwe planning beoogde AZC Spoorlaan 446-448</vt:lpstr>
      <vt:lpstr>Tijdlijn: tijdelijke inzet voor statushouders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voortgangsoverleg| Welkom in Tilburg</dc:title>
  <dc:creator>Klaver, Bart</dc:creator>
  <cp:lastModifiedBy>Rijniers, Olga</cp:lastModifiedBy>
  <cp:revision>2</cp:revision>
  <dcterms:created xsi:type="dcterms:W3CDTF">2025-09-01T09:12:36Z</dcterms:created>
  <dcterms:modified xsi:type="dcterms:W3CDTF">2026-10-12T12:41:37Z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0x0101004CF644C38BEB344C98E2A94A572A7809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Afdelingnaam">
    <vt:lpwstr>1;#PPI|5380aa0e-a8ab-4a3d-bf73-9d74f369ec86</vt:lpwstr>
  </property>
  <property fmtid="{D5CDD505-2E9C-101B-9397-08002B2CF9AE}" pid="10" name="xd_Signature">
    <vt:bool>false</vt:bool>
  </property>
</Properties>
</file>